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Kuishi katika nyumba ya Baba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Hadithi inaishia baba akizungumza na kaka mkubwa. Lakini mstari mmoja umekusudiwa kwa wana wote wawili, na kwako pia.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Luka sura ya kumi na tano, mstari wa thelathini na moja. Mwanangu, baba akasema, wewe uko pamoja nami siku zote, na vyote nilivyo navyo ni vyako.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Kurudi nyumbani si wakati mmoja wa hisia kali barabarani. Ni kuishi ndani ya nyumba, siku baada ya siku, pamoja na Baba.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Watu wengi wanaopoa hawakupoteza imani kwa siku moja. Walipoteza kwanza mpangilio wa kila siku.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njia ya kurudi inajumuisha mpangilio wa kila siku, rahisi kiasi kwamba utauendeleza kweli hata katika wiki mbaya.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Huu hapa mmoja unaoweza kuanza kesho. Umesimama juu ya picha moja. Chakula.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Kwanza, kula. Chagua kifungu kifupi, hadithi moja au mistari michache.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Kisome. Hilo ndilo tonge la kwanza.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Kisome tena. Huko ndiko kutafuna.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kisimulie kwa maneno yako mwenyewe, kwa sauti au kwenye karatasi, bila kuangalia. Huko ndiko kumeza.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Bado huwezi kukisimulia? Basi bado hujakimeza. Kisome tena hadi uweze.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kiyeyushe, kwa maswali manne.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Kifungu hiki kinanifundisha nini kuhusu Mungu?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Kinanifundisha nini kuhusu watu, na kuhusu mimi?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Nitatii nini? Liandike kama, nitafanya, likiwa na siku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nitamwambia nani?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kisha, kua. Sehemu hii ya mwisho si kitu unachofanya wewe. Ni kile Mungu anachofanya na kile ulichokula.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Wakorintho wa Kwanza sura ya tatu, mistari sita na saba. Mimi nilipanda, Apolo akatia maji, lakini ni Mungu aliyefanya kukua. Kwa hiyo, yeye apandaye wala yeye atiaye maji si kitu, bali Mungu anayefanya kukua.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Wewe unakula na kuyeyusha. Roho ndiye anayekuza, na katika miezi utaona mabadiliko ambayo usingeweza kuyazalisha.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Uanzie wapi? Luka, hadithi moja kwa wakati. Au Luka sura ya kumi na tano yenyewe, sasa kwa kuwa unajua inakuhusu wewe.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Sasa, ukianguka tena. Nawe utaanguka, kwa sababu wewe ni binadamu, na kazi ya Roho ndani yako inachukua muda.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amua sasa. Rudi kwa njia ile ile uliyorudi mara ya kwanza. Kwa ukweli. Haraka. Kwa Baba anayeitazama njia.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Usijifiche kwa mwezi mzima ukijaribu kwanza kujisikia mwenye majuto ya kutosha. Na usiandike hotuba mpya ya mtumishi.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Ungama kilicho kweli. Yohana wa Kwanza sura ya kwanza, mstari wa tisa. Tukiziungama dhambi zetu, Yeye ni mwaminifu na mwenye haki, ili atusamehe dhambi zetu na kututakasa na udhalimu wote.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Mwambie rafiki unayemwamini, kisha urudi kwenye jambo linalofuata ambalo amekuambia ufanye. Yakobo sura ya tano, mstari wa kumi na sita. Kwa hiyo, ungameni dhambi zenu ninyi kwa ninyi na ombeaneni, ili mpate kuponywa.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Mithali sura ya ishirini na nne, mstari wa kumi na sita. Mwenye haki huanguka mara saba, huinuka tena. Kuinuka ndiko unakojizoeza.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Baba alisema ilibidi tusherehekee. Mtu fulani karibu nawe, labda jirani mtaani kwako, bado yuko katika nchi ya mbali. Hadithi yako ya kweli, si mahubiri, huenda ikamwambia kwamba Baba anamtazamia yeye pia.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baada ya sura hizi saba, darasa linalofuata ni Kutembea na Yesu.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Rudi kwa njia ile ile, kila mara.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chagua siku ya kuanza na saa ya siku, na uanze na kifungu kimoja kifupi. Kisha chagua utampigia nani simu utakapoanguka tena, na umwambie sasa.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MSTARI MMOJA KWA WANA WOTE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Kwa wana wote wawili,</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na kwako.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‘Mwanangu,’ baba akasema, ‘wewe uko pamoja nami siku zote, na vyote nilivyo navyo ni vyako.</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15:31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wakati mmoja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barabarani</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BALI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kuishi ndani</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ya nyumba</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Walipoteza kwanza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mpangilio wa kila siku.</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MAISHA AMBAYO YEYOTE ANAWEZA KUYADUMISHA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Rahisi kuyadumisha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hata wiki mbaya.</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Picha moja: chakula</a:t>
            </a:r>
            <a:endParaRPr lang="en-US" sz="3500" dirty="0"/>
          </a:p>
        </p:txBody>
      </p:sp>
      <p:sp>
        <p:nvSpPr>
          <p:cNvPr id="4" name="Text 2"/>
          <p:cNvSpPr/>
          <p:nvPr/>
        </p:nvSpPr>
        <p:spPr>
          <a:xfrm>
            <a:off x="977876" y="2095448"/>
            <a:ext cx="3301917" cy="3174921"/>
          </a:xfrm>
          <a:prstGeom prst="roundRect">
            <a:avLst>
              <a:gd name="adj" fmla="val 6000"/>
            </a:avLst>
          </a:prstGeom>
          <a:solidFill>
            <a:srgbClr val="D8CCB1"/>
          </a:solidFill>
          <a:ln w="28575">
            <a:solidFill>
              <a:srgbClr val="B8B59E"/>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KULA</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soma · soma tena · simulia</a:t>
            </a:r>
            <a:endParaRPr lang="en-US" sz="2700" dirty="0"/>
          </a:p>
        </p:txBody>
      </p:sp>
      <p:sp>
        <p:nvSpPr>
          <p:cNvPr id="5" name="Text 3"/>
          <p:cNvSpPr/>
          <p:nvPr/>
        </p:nvSpPr>
        <p:spPr>
          <a:xfrm>
            <a:off x="4444889" y="2095448"/>
            <a:ext cx="3301917" cy="3174921"/>
          </a:xfrm>
          <a:prstGeom prst="roundRect">
            <a:avLst>
              <a:gd name="adj" fmla="val 6000"/>
            </a:avLst>
          </a:prstGeom>
          <a:solidFill>
            <a:srgbClr val="D8CCB1"/>
          </a:solidFill>
          <a:ln w="28575">
            <a:solidFill>
              <a:srgbClr val="B8B59E"/>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YEYUSHA</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maswali manne</a:t>
            </a:r>
            <a:endParaRPr lang="en-US" sz="2700" dirty="0"/>
          </a:p>
        </p:txBody>
      </p:sp>
      <p:sp>
        <p:nvSpPr>
          <p:cNvPr id="6" name="Text 4"/>
          <p:cNvSpPr/>
          <p:nvPr/>
        </p:nvSpPr>
        <p:spPr>
          <a:xfrm>
            <a:off x="7911902" y="2095448"/>
            <a:ext cx="3301917" cy="3174921"/>
          </a:xfrm>
          <a:prstGeom prst="roundRect">
            <a:avLst>
              <a:gd name="adj" fmla="val 6000"/>
            </a:avLst>
          </a:prstGeom>
          <a:solidFill>
            <a:srgbClr val="D8CCB1"/>
          </a:solidFill>
          <a:ln w="28575">
            <a:solidFill>
              <a:srgbClr val="B8B59E"/>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KUA</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Mungu ndiye anayekuza</a:t>
            </a:r>
            <a:endParaRPr lang="en-US" sz="2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Kula</a:t>
            </a:r>
            <a:endParaRPr lang="en-US" sz="3500" dirty="0"/>
          </a:p>
        </p:txBody>
      </p:sp>
      <p:sp>
        <p:nvSpPr>
          <p:cNvPr id="4" name="Text 2"/>
          <p:cNvSpPr/>
          <p:nvPr/>
        </p:nvSpPr>
        <p:spPr>
          <a:xfrm>
            <a:off x="977876" y="2095448"/>
            <a:ext cx="3301917" cy="3174921"/>
          </a:xfrm>
          <a:prstGeom prst="roundRect">
            <a:avLst>
              <a:gd name="adj" fmla="val 6000"/>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KULA</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soma · soma tena · simulia</a:t>
            </a:r>
            <a:endParaRPr lang="en-US" sz="2700" dirty="0"/>
          </a:p>
        </p:txBody>
      </p:sp>
      <p:sp>
        <p:nvSpPr>
          <p:cNvPr id="5" name="Text 3"/>
          <p:cNvSpPr/>
          <p:nvPr/>
        </p:nvSpPr>
        <p:spPr>
          <a:xfrm>
            <a:off x="4444889"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YEYUSHA</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maswali manne</a:t>
            </a:r>
            <a:endParaRPr lang="en-US" sz="2700" dirty="0"/>
          </a:p>
        </p:txBody>
      </p:sp>
      <p:sp>
        <p:nvSpPr>
          <p:cNvPr id="6" name="Text 4"/>
          <p:cNvSpPr/>
          <p:nvPr/>
        </p:nvSpPr>
        <p:spPr>
          <a:xfrm>
            <a:off x="7911902"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KUA</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Mungu ndiye anayekuza</a:t>
            </a:r>
            <a:endParaRPr lang="en-US" sz="2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1587460"/>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KULA</a:t>
            </a:r>
            <a:endParaRPr lang="en-US" sz="1600" dirty="0"/>
          </a:p>
        </p:txBody>
      </p:sp>
      <p:sp>
        <p:nvSpPr>
          <p:cNvPr id="4" name="Text 2"/>
          <p:cNvSpPr/>
          <p:nvPr/>
        </p:nvSpPr>
        <p:spPr>
          <a:xfrm>
            <a:off x="1955751" y="2285943"/>
            <a:ext cx="2666933" cy="2095448"/>
          </a:xfrm>
          <a:prstGeom prst="roundRect">
            <a:avLst>
              <a:gd name="adj" fmla="val 6667"/>
            </a:avLst>
          </a:prstGeom>
          <a:solidFill>
            <a:srgbClr val="BC6D29"/>
          </a:solidFill>
          <a:ln w="28575">
            <a:solidFill>
              <a:srgbClr val="BC6D29"/>
            </a:solidFill>
          </a:ln>
        </p:spPr>
        <p:txBody>
          <a:bodyPr wrap="square" rtlCol="0" anchor="ctr"/>
          <a:lstStyle/>
          <a:p>
            <a:pPr algn="ctr" indent="0" marL="0">
              <a:spcAft>
                <a:spcPts val="800"/>
              </a:spcAft>
              <a:buNone/>
            </a:pPr>
            <a:r>
              <a:rPr lang="en-US" sz="2600" b="1" dirty="0">
                <a:solidFill>
                  <a:srgbClr val="FFFFFF"/>
                </a:solidFill>
                <a:latin typeface="Georgia" pitchFamily="34" charset="0"/>
                <a:ea typeface="Georgia" pitchFamily="34" charset="-122"/>
                <a:cs typeface="Georgia" pitchFamily="34" charset="-120"/>
              </a:rPr>
              <a:t>Soma</a:t>
            </a:r>
            <a:endParaRPr lang="en-US" sz="2600" dirty="0"/>
          </a:p>
          <a:p>
            <a:pPr algn="ctr" indent="0" marL="0">
              <a:spcAft>
                <a:spcPts val="800"/>
              </a:spcAft>
              <a:buNone/>
            </a:pPr>
            <a:r>
              <a:rPr lang="en-US" sz="1400" spc="200" kern="0" dirty="0">
                <a:solidFill>
                  <a:srgbClr val="FFFFFF"/>
                </a:solidFill>
                <a:latin typeface="Calibri" pitchFamily="34" charset="0"/>
                <a:ea typeface="Calibri" pitchFamily="34" charset="-122"/>
                <a:cs typeface="Calibri" pitchFamily="34" charset="-120"/>
              </a:rPr>
              <a:t>TONGE</a:t>
            </a:r>
            <a:endParaRPr lang="en-US" sz="2600" dirty="0"/>
          </a:p>
        </p:txBody>
      </p:sp>
      <p:sp>
        <p:nvSpPr>
          <p:cNvPr id="5" name="Text 3"/>
          <p:cNvSpPr/>
          <p:nvPr/>
        </p:nvSpPr>
        <p:spPr>
          <a:xfrm>
            <a:off x="4762381" y="2285943"/>
            <a:ext cx="2666933" cy="2095448"/>
          </a:xfrm>
          <a:prstGeom prst="roundRect">
            <a:avLst>
              <a:gd name="adj" fmla="val 6667"/>
            </a:avLst>
          </a:prstGeom>
          <a:solidFill>
            <a:srgbClr val="103C38"/>
          </a:solidFill>
          <a:ln w="28575">
            <a:solidFill>
              <a:srgbClr val="224943"/>
            </a:solidFill>
          </a:ln>
        </p:spPr>
        <p:txBody>
          <a:bodyPr wrap="square" rtlCol="0" anchor="ctr"/>
          <a:lstStyle/>
          <a:p>
            <a:pPr algn="ctr" indent="0" marL="0">
              <a:spcAft>
                <a:spcPts val="800"/>
              </a:spcAft>
              <a:buNone/>
            </a:pPr>
            <a:r>
              <a:rPr lang="en-US" sz="2600" b="1" dirty="0">
                <a:solidFill>
                  <a:srgbClr val="506A5F"/>
                </a:solidFill>
                <a:latin typeface="Georgia" pitchFamily="34" charset="0"/>
                <a:ea typeface="Georgia" pitchFamily="34" charset="-122"/>
                <a:cs typeface="Georgia" pitchFamily="34" charset="-120"/>
              </a:rPr>
              <a:t>Soma tena</a:t>
            </a:r>
            <a:endParaRPr lang="en-US" sz="2600" dirty="0"/>
          </a:p>
          <a:p>
            <a:pPr algn="ctr" indent="0" marL="0">
              <a:spcAft>
                <a:spcPts val="800"/>
              </a:spcAft>
              <a:buNone/>
            </a:pPr>
            <a:r>
              <a:rPr lang="en-US" sz="1400" spc="200" kern="0" dirty="0">
                <a:solidFill>
                  <a:srgbClr val="385850"/>
                </a:solidFill>
                <a:latin typeface="Calibri" pitchFamily="34" charset="0"/>
                <a:ea typeface="Calibri" pitchFamily="34" charset="-122"/>
                <a:cs typeface="Calibri" pitchFamily="34" charset="-120"/>
              </a:rPr>
              <a:t>KUTAFUNA</a:t>
            </a:r>
            <a:endParaRPr lang="en-US" sz="2600" dirty="0"/>
          </a:p>
        </p:txBody>
      </p:sp>
      <p:sp>
        <p:nvSpPr>
          <p:cNvPr id="6" name="Text 4"/>
          <p:cNvSpPr/>
          <p:nvPr/>
        </p:nvSpPr>
        <p:spPr>
          <a:xfrm>
            <a:off x="7569011" y="2285943"/>
            <a:ext cx="2666933" cy="2095448"/>
          </a:xfrm>
          <a:prstGeom prst="roundRect">
            <a:avLst>
              <a:gd name="adj" fmla="val 6667"/>
            </a:avLst>
          </a:prstGeom>
          <a:solidFill>
            <a:srgbClr val="103C38"/>
          </a:solidFill>
          <a:ln w="28575">
            <a:solidFill>
              <a:srgbClr val="224943"/>
            </a:solidFill>
          </a:ln>
        </p:spPr>
        <p:txBody>
          <a:bodyPr wrap="square" rtlCol="0" anchor="ctr"/>
          <a:lstStyle/>
          <a:p>
            <a:pPr algn="ctr" indent="0" marL="0">
              <a:spcAft>
                <a:spcPts val="800"/>
              </a:spcAft>
              <a:buNone/>
            </a:pPr>
            <a:r>
              <a:rPr lang="en-US" sz="2600" b="1" dirty="0">
                <a:solidFill>
                  <a:srgbClr val="506A5F"/>
                </a:solidFill>
                <a:latin typeface="Georgia" pitchFamily="34" charset="0"/>
                <a:ea typeface="Georgia" pitchFamily="34" charset="-122"/>
                <a:cs typeface="Georgia" pitchFamily="34" charset="-120"/>
              </a:rPr>
              <a:t>Simulia</a:t>
            </a:r>
            <a:endParaRPr lang="en-US" sz="2600" dirty="0"/>
          </a:p>
          <a:p>
            <a:pPr algn="ctr" indent="0" marL="0">
              <a:spcAft>
                <a:spcPts val="800"/>
              </a:spcAft>
              <a:buNone/>
            </a:pPr>
            <a:r>
              <a:rPr lang="en-US" sz="1400" spc="200" kern="0" dirty="0">
                <a:solidFill>
                  <a:srgbClr val="385850"/>
                </a:solidFill>
                <a:latin typeface="Calibri" pitchFamily="34" charset="0"/>
                <a:ea typeface="Calibri" pitchFamily="34" charset="-122"/>
                <a:cs typeface="Calibri" pitchFamily="34" charset="-120"/>
              </a:rPr>
              <a:t>KUMEZA</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1587460"/>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KULA</a:t>
            </a:r>
            <a:endParaRPr lang="en-US" sz="1600" dirty="0"/>
          </a:p>
        </p:txBody>
      </p:sp>
      <p:sp>
        <p:nvSpPr>
          <p:cNvPr id="4" name="Text 2"/>
          <p:cNvSpPr/>
          <p:nvPr/>
        </p:nvSpPr>
        <p:spPr>
          <a:xfrm>
            <a:off x="1955751" y="2285943"/>
            <a:ext cx="2666933" cy="2095448"/>
          </a:xfrm>
          <a:prstGeom prst="roundRect">
            <a:avLst>
              <a:gd name="adj" fmla="val 6667"/>
            </a:avLst>
          </a:prstGeom>
          <a:solidFill>
            <a:srgbClr val="103C38"/>
          </a:solidFill>
          <a:ln w="28575">
            <a:solidFill>
              <a:srgbClr val="748475"/>
            </a:solidFill>
          </a:ln>
        </p:spPr>
        <p:txBody>
          <a:bodyPr wrap="square" rtlCol="0" anchor="ctr"/>
          <a:lstStyle/>
          <a:p>
            <a:pPr algn="ctr" indent="0" marL="0">
              <a:spcAft>
                <a:spcPts val="800"/>
              </a:spcAft>
              <a:buNone/>
            </a:pPr>
            <a:r>
              <a:rPr lang="en-US" sz="2600" b="1" dirty="0">
                <a:solidFill>
                  <a:srgbClr val="D8CCB1"/>
                </a:solidFill>
                <a:latin typeface="Georgia" pitchFamily="34" charset="0"/>
                <a:ea typeface="Georgia" pitchFamily="34" charset="-122"/>
                <a:cs typeface="Georgia" pitchFamily="34" charset="-120"/>
              </a:rPr>
              <a:t>Soma</a:t>
            </a:r>
            <a:endParaRPr lang="en-US" sz="2600" dirty="0"/>
          </a:p>
          <a:p>
            <a:pPr algn="ctr" indent="0" marL="0">
              <a:spcAft>
                <a:spcPts val="800"/>
              </a:spcAft>
              <a:buNone/>
            </a:pPr>
            <a:r>
              <a:rPr lang="en-US" sz="1400" spc="200" kern="0" dirty="0">
                <a:solidFill>
                  <a:srgbClr val="8C9583"/>
                </a:solidFill>
                <a:latin typeface="Calibri" pitchFamily="34" charset="0"/>
                <a:ea typeface="Calibri" pitchFamily="34" charset="-122"/>
                <a:cs typeface="Calibri" pitchFamily="34" charset="-120"/>
              </a:rPr>
              <a:t>TONGE</a:t>
            </a:r>
            <a:endParaRPr lang="en-US" sz="2600" dirty="0"/>
          </a:p>
        </p:txBody>
      </p:sp>
      <p:sp>
        <p:nvSpPr>
          <p:cNvPr id="5" name="Text 3"/>
          <p:cNvSpPr/>
          <p:nvPr/>
        </p:nvSpPr>
        <p:spPr>
          <a:xfrm>
            <a:off x="4762381" y="2285943"/>
            <a:ext cx="2666933" cy="2095448"/>
          </a:xfrm>
          <a:prstGeom prst="roundRect">
            <a:avLst>
              <a:gd name="adj" fmla="val 6667"/>
            </a:avLst>
          </a:prstGeom>
          <a:solidFill>
            <a:srgbClr val="BC6D29"/>
          </a:solidFill>
          <a:ln w="28575">
            <a:solidFill>
              <a:srgbClr val="BC6D29"/>
            </a:solidFill>
          </a:ln>
        </p:spPr>
        <p:txBody>
          <a:bodyPr wrap="square" rtlCol="0" anchor="ctr"/>
          <a:lstStyle/>
          <a:p>
            <a:pPr algn="ctr" indent="0" marL="0">
              <a:spcAft>
                <a:spcPts val="800"/>
              </a:spcAft>
              <a:buNone/>
            </a:pPr>
            <a:r>
              <a:rPr lang="en-US" sz="2600" b="1" dirty="0">
                <a:solidFill>
                  <a:srgbClr val="FFFFFF"/>
                </a:solidFill>
                <a:latin typeface="Georgia" pitchFamily="34" charset="0"/>
                <a:ea typeface="Georgia" pitchFamily="34" charset="-122"/>
                <a:cs typeface="Georgia" pitchFamily="34" charset="-120"/>
              </a:rPr>
              <a:t>Soma tena</a:t>
            </a:r>
            <a:endParaRPr lang="en-US" sz="2600" dirty="0"/>
          </a:p>
          <a:p>
            <a:pPr algn="ctr" indent="0" marL="0">
              <a:spcAft>
                <a:spcPts val="800"/>
              </a:spcAft>
              <a:buNone/>
            </a:pPr>
            <a:r>
              <a:rPr lang="en-US" sz="1400" spc="200" kern="0" dirty="0">
                <a:solidFill>
                  <a:srgbClr val="FFFFFF"/>
                </a:solidFill>
                <a:latin typeface="Calibri" pitchFamily="34" charset="0"/>
                <a:ea typeface="Calibri" pitchFamily="34" charset="-122"/>
                <a:cs typeface="Calibri" pitchFamily="34" charset="-120"/>
              </a:rPr>
              <a:t>KUTAFUNA</a:t>
            </a:r>
            <a:endParaRPr lang="en-US" sz="2600" dirty="0"/>
          </a:p>
        </p:txBody>
      </p:sp>
      <p:sp>
        <p:nvSpPr>
          <p:cNvPr id="6" name="Text 4"/>
          <p:cNvSpPr/>
          <p:nvPr/>
        </p:nvSpPr>
        <p:spPr>
          <a:xfrm>
            <a:off x="7569011" y="2285943"/>
            <a:ext cx="2666933" cy="2095448"/>
          </a:xfrm>
          <a:prstGeom prst="roundRect">
            <a:avLst>
              <a:gd name="adj" fmla="val 6667"/>
            </a:avLst>
          </a:prstGeom>
          <a:solidFill>
            <a:srgbClr val="103C38"/>
          </a:solidFill>
          <a:ln w="28575">
            <a:solidFill>
              <a:srgbClr val="224943"/>
            </a:solidFill>
          </a:ln>
        </p:spPr>
        <p:txBody>
          <a:bodyPr wrap="square" rtlCol="0" anchor="ctr"/>
          <a:lstStyle/>
          <a:p>
            <a:pPr algn="ctr" indent="0" marL="0">
              <a:spcAft>
                <a:spcPts val="800"/>
              </a:spcAft>
              <a:buNone/>
            </a:pPr>
            <a:r>
              <a:rPr lang="en-US" sz="2600" b="1" dirty="0">
                <a:solidFill>
                  <a:srgbClr val="506A5F"/>
                </a:solidFill>
                <a:latin typeface="Georgia" pitchFamily="34" charset="0"/>
                <a:ea typeface="Georgia" pitchFamily="34" charset="-122"/>
                <a:cs typeface="Georgia" pitchFamily="34" charset="-120"/>
              </a:rPr>
              <a:t>Simulia</a:t>
            </a:r>
            <a:endParaRPr lang="en-US" sz="2600" dirty="0"/>
          </a:p>
          <a:p>
            <a:pPr algn="ctr" indent="0" marL="0">
              <a:spcAft>
                <a:spcPts val="800"/>
              </a:spcAft>
              <a:buNone/>
            </a:pPr>
            <a:r>
              <a:rPr lang="en-US" sz="1400" spc="200" kern="0" dirty="0">
                <a:solidFill>
                  <a:srgbClr val="385850"/>
                </a:solidFill>
                <a:latin typeface="Calibri" pitchFamily="34" charset="0"/>
                <a:ea typeface="Calibri" pitchFamily="34" charset="-122"/>
                <a:cs typeface="Calibri" pitchFamily="34" charset="-120"/>
              </a:rPr>
              <a:t>KUMEZA</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1587460"/>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KULA</a:t>
            </a:r>
            <a:endParaRPr lang="en-US" sz="1600" dirty="0"/>
          </a:p>
        </p:txBody>
      </p:sp>
      <p:sp>
        <p:nvSpPr>
          <p:cNvPr id="4" name="Text 2"/>
          <p:cNvSpPr/>
          <p:nvPr/>
        </p:nvSpPr>
        <p:spPr>
          <a:xfrm>
            <a:off x="1955751" y="2285943"/>
            <a:ext cx="2666933" cy="2095448"/>
          </a:xfrm>
          <a:prstGeom prst="roundRect">
            <a:avLst>
              <a:gd name="adj" fmla="val 6667"/>
            </a:avLst>
          </a:prstGeom>
          <a:solidFill>
            <a:srgbClr val="103C38"/>
          </a:solidFill>
          <a:ln w="28575">
            <a:solidFill>
              <a:srgbClr val="748475"/>
            </a:solidFill>
          </a:ln>
        </p:spPr>
        <p:txBody>
          <a:bodyPr wrap="square" rtlCol="0" anchor="ctr"/>
          <a:lstStyle/>
          <a:p>
            <a:pPr algn="ctr" indent="0" marL="0">
              <a:spcAft>
                <a:spcPts val="800"/>
              </a:spcAft>
              <a:buNone/>
            </a:pPr>
            <a:r>
              <a:rPr lang="en-US" sz="2600" b="1" dirty="0">
                <a:solidFill>
                  <a:srgbClr val="D8CCB1"/>
                </a:solidFill>
                <a:latin typeface="Georgia" pitchFamily="34" charset="0"/>
                <a:ea typeface="Georgia" pitchFamily="34" charset="-122"/>
                <a:cs typeface="Georgia" pitchFamily="34" charset="-120"/>
              </a:rPr>
              <a:t>Soma</a:t>
            </a:r>
            <a:endParaRPr lang="en-US" sz="2600" dirty="0"/>
          </a:p>
          <a:p>
            <a:pPr algn="ctr" indent="0" marL="0">
              <a:spcAft>
                <a:spcPts val="800"/>
              </a:spcAft>
              <a:buNone/>
            </a:pPr>
            <a:r>
              <a:rPr lang="en-US" sz="1400" spc="200" kern="0" dirty="0">
                <a:solidFill>
                  <a:srgbClr val="8C9583"/>
                </a:solidFill>
                <a:latin typeface="Calibri" pitchFamily="34" charset="0"/>
                <a:ea typeface="Calibri" pitchFamily="34" charset="-122"/>
                <a:cs typeface="Calibri" pitchFamily="34" charset="-120"/>
              </a:rPr>
              <a:t>TONGE</a:t>
            </a:r>
            <a:endParaRPr lang="en-US" sz="2600" dirty="0"/>
          </a:p>
        </p:txBody>
      </p:sp>
      <p:sp>
        <p:nvSpPr>
          <p:cNvPr id="5" name="Text 3"/>
          <p:cNvSpPr/>
          <p:nvPr/>
        </p:nvSpPr>
        <p:spPr>
          <a:xfrm>
            <a:off x="4762381" y="2285943"/>
            <a:ext cx="2666933" cy="2095448"/>
          </a:xfrm>
          <a:prstGeom prst="roundRect">
            <a:avLst>
              <a:gd name="adj" fmla="val 6667"/>
            </a:avLst>
          </a:prstGeom>
          <a:solidFill>
            <a:srgbClr val="103C38"/>
          </a:solidFill>
          <a:ln w="28575">
            <a:solidFill>
              <a:srgbClr val="748475"/>
            </a:solidFill>
          </a:ln>
        </p:spPr>
        <p:txBody>
          <a:bodyPr wrap="square" rtlCol="0" anchor="ctr"/>
          <a:lstStyle/>
          <a:p>
            <a:pPr algn="ctr" indent="0" marL="0">
              <a:spcAft>
                <a:spcPts val="800"/>
              </a:spcAft>
              <a:buNone/>
            </a:pPr>
            <a:r>
              <a:rPr lang="en-US" sz="2600" b="1" dirty="0">
                <a:solidFill>
                  <a:srgbClr val="D8CCB1"/>
                </a:solidFill>
                <a:latin typeface="Georgia" pitchFamily="34" charset="0"/>
                <a:ea typeface="Georgia" pitchFamily="34" charset="-122"/>
                <a:cs typeface="Georgia" pitchFamily="34" charset="-120"/>
              </a:rPr>
              <a:t>Soma tena</a:t>
            </a:r>
            <a:endParaRPr lang="en-US" sz="2600" dirty="0"/>
          </a:p>
          <a:p>
            <a:pPr algn="ctr" indent="0" marL="0">
              <a:spcAft>
                <a:spcPts val="800"/>
              </a:spcAft>
              <a:buNone/>
            </a:pPr>
            <a:r>
              <a:rPr lang="en-US" sz="1400" spc="200" kern="0" dirty="0">
                <a:solidFill>
                  <a:srgbClr val="8C9583"/>
                </a:solidFill>
                <a:latin typeface="Calibri" pitchFamily="34" charset="0"/>
                <a:ea typeface="Calibri" pitchFamily="34" charset="-122"/>
                <a:cs typeface="Calibri" pitchFamily="34" charset="-120"/>
              </a:rPr>
              <a:t>KUTAFUNA</a:t>
            </a:r>
            <a:endParaRPr lang="en-US" sz="2600" dirty="0"/>
          </a:p>
        </p:txBody>
      </p:sp>
      <p:sp>
        <p:nvSpPr>
          <p:cNvPr id="6" name="Text 4"/>
          <p:cNvSpPr/>
          <p:nvPr/>
        </p:nvSpPr>
        <p:spPr>
          <a:xfrm>
            <a:off x="7569011" y="2285943"/>
            <a:ext cx="2666933" cy="2095448"/>
          </a:xfrm>
          <a:prstGeom prst="roundRect">
            <a:avLst>
              <a:gd name="adj" fmla="val 6667"/>
            </a:avLst>
          </a:prstGeom>
          <a:solidFill>
            <a:srgbClr val="BC6D29"/>
          </a:solidFill>
          <a:ln w="28575">
            <a:solidFill>
              <a:srgbClr val="BC6D29"/>
            </a:solidFill>
          </a:ln>
        </p:spPr>
        <p:txBody>
          <a:bodyPr wrap="square" rtlCol="0" anchor="ctr"/>
          <a:lstStyle/>
          <a:p>
            <a:pPr algn="ctr" indent="0" marL="0">
              <a:spcAft>
                <a:spcPts val="800"/>
              </a:spcAft>
              <a:buNone/>
            </a:pPr>
            <a:r>
              <a:rPr lang="en-US" sz="2600" b="1" dirty="0">
                <a:solidFill>
                  <a:srgbClr val="FFFFFF"/>
                </a:solidFill>
                <a:latin typeface="Georgia" pitchFamily="34" charset="0"/>
                <a:ea typeface="Georgia" pitchFamily="34" charset="-122"/>
                <a:cs typeface="Georgia" pitchFamily="34" charset="-120"/>
              </a:rPr>
              <a:t>Simulia</a:t>
            </a:r>
            <a:endParaRPr lang="en-US" sz="2600" dirty="0"/>
          </a:p>
          <a:p>
            <a:pPr algn="ctr" indent="0" marL="0">
              <a:spcAft>
                <a:spcPts val="800"/>
              </a:spcAft>
              <a:buNone/>
            </a:pPr>
            <a:r>
              <a:rPr lang="en-US" sz="1400" spc="200" kern="0" dirty="0">
                <a:solidFill>
                  <a:srgbClr val="FFFFFF"/>
                </a:solidFill>
                <a:latin typeface="Calibri" pitchFamily="34" charset="0"/>
                <a:ea typeface="Calibri" pitchFamily="34" charset="-122"/>
                <a:cs typeface="Calibri" pitchFamily="34" charset="-120"/>
              </a:rPr>
              <a:t>KUMEZA</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Huwezi kukisimulia?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Kisome tena.</a:t>
            </a:r>
            <a:endParaRPr lang="en-US" sz="5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Yeyusha</a:t>
            </a:r>
            <a:endParaRPr lang="en-US" sz="3500" dirty="0"/>
          </a:p>
        </p:txBody>
      </p:sp>
      <p:sp>
        <p:nvSpPr>
          <p:cNvPr id="4" name="Text 2"/>
          <p:cNvSpPr/>
          <p:nvPr/>
        </p:nvSpPr>
        <p:spPr>
          <a:xfrm>
            <a:off x="977876"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KULA</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soma · soma tena · simulia</a:t>
            </a:r>
            <a:endParaRPr lang="en-US" sz="2700" dirty="0"/>
          </a:p>
        </p:txBody>
      </p:sp>
      <p:sp>
        <p:nvSpPr>
          <p:cNvPr id="5" name="Text 3"/>
          <p:cNvSpPr/>
          <p:nvPr/>
        </p:nvSpPr>
        <p:spPr>
          <a:xfrm>
            <a:off x="4444889" y="2095448"/>
            <a:ext cx="3301917" cy="3174921"/>
          </a:xfrm>
          <a:prstGeom prst="roundRect">
            <a:avLst>
              <a:gd name="adj" fmla="val 6000"/>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YEYUSHA</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maswali manne</a:t>
            </a:r>
            <a:endParaRPr lang="en-US" sz="2700" dirty="0"/>
          </a:p>
        </p:txBody>
      </p:sp>
      <p:sp>
        <p:nvSpPr>
          <p:cNvPr id="6" name="Text 4"/>
          <p:cNvSpPr/>
          <p:nvPr/>
        </p:nvSpPr>
        <p:spPr>
          <a:xfrm>
            <a:off x="7911902"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KUA</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Mungu ndiye anayekuza</a:t>
            </a:r>
            <a:endParaRPr lang="en-US" sz="2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YEYUSHA</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Kifungu hiki kinanifundisha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2</a:t>
            </a:r>
            <a:endParaRPr lang="en-US" sz="3000" dirty="0"/>
          </a:p>
        </p:txBody>
      </p:sp>
      <p:sp>
        <p:nvSpPr>
          <p:cNvPr id="8" name="Shape 6"/>
          <p:cNvSpPr/>
          <p:nvPr/>
        </p:nvSpPr>
        <p:spPr>
          <a:xfrm>
            <a:off x="1714457" y="3428914"/>
            <a:ext cx="8762781" cy="0"/>
          </a:xfrm>
          <a:prstGeom prst="line">
            <a:avLst/>
          </a:prstGeom>
          <a:noFill/>
          <a:ln w="19050">
            <a:solidFill>
              <a:srgbClr val="30534B"/>
            </a:solidFill>
            <a:prstDash val="solid"/>
          </a:ln>
        </p:spPr>
      </p:sp>
      <p:sp>
        <p:nvSpPr>
          <p:cNvPr id="9" name="Text 7"/>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3</a:t>
            </a:r>
            <a:endParaRPr lang="en-US" sz="3000" dirty="0"/>
          </a:p>
        </p:txBody>
      </p:sp>
      <p:sp>
        <p:nvSpPr>
          <p:cNvPr id="10" name="Shape 8"/>
          <p:cNvSpPr/>
          <p:nvPr/>
        </p:nvSpPr>
        <p:spPr>
          <a:xfrm>
            <a:off x="1714457" y="4508387"/>
            <a:ext cx="8762781" cy="0"/>
          </a:xfrm>
          <a:prstGeom prst="line">
            <a:avLst/>
          </a:prstGeom>
          <a:noFill/>
          <a:ln w="19050">
            <a:solidFill>
              <a:srgbClr val="30534B"/>
            </a:solidFill>
            <a:prstDash val="solid"/>
          </a:ln>
        </p:spPr>
      </p:sp>
      <p:sp>
        <p:nvSpPr>
          <p:cNvPr id="11" name="Text 9"/>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4</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YEYUSHA</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Kifungu hiki kinanifundisha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Kinanifundisha nini kuhusu watu — na kuhusu mimi?</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3</a:t>
            </a:r>
            <a:endParaRPr lang="en-US" sz="3000" dirty="0"/>
          </a:p>
        </p:txBody>
      </p:sp>
      <p:sp>
        <p:nvSpPr>
          <p:cNvPr id="11" name="Shape 9"/>
          <p:cNvSpPr/>
          <p:nvPr/>
        </p:nvSpPr>
        <p:spPr>
          <a:xfrm>
            <a:off x="1714457" y="4508387"/>
            <a:ext cx="8762781" cy="0"/>
          </a:xfrm>
          <a:prstGeom prst="line">
            <a:avLst/>
          </a:prstGeom>
          <a:noFill/>
          <a:ln w="19050">
            <a:solidFill>
              <a:srgbClr val="30534B"/>
            </a:solidFill>
            <a:prstDash val="solid"/>
          </a:ln>
        </p:spPr>
      </p:sp>
      <p:sp>
        <p:nvSpPr>
          <p:cNvPr id="12" name="Text 10"/>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4</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YEYUSHA</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Kifungu hiki kinanifundisha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Kinanifundisha nini kuhusu watu — na kuhusu mimi?</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Nitatii nini wiki hii?</a:t>
            </a:r>
            <a:endParaRPr lang="en-US" sz="2800" dirty="0"/>
          </a:p>
        </p:txBody>
      </p:sp>
      <p:sp>
        <p:nvSpPr>
          <p:cNvPr id="12" name="Shape 10"/>
          <p:cNvSpPr/>
          <p:nvPr/>
        </p:nvSpPr>
        <p:spPr>
          <a:xfrm>
            <a:off x="1714457" y="4508387"/>
            <a:ext cx="8762781" cy="0"/>
          </a:xfrm>
          <a:prstGeom prst="line">
            <a:avLst/>
          </a:prstGeom>
          <a:noFill/>
          <a:ln w="19050">
            <a:solidFill>
              <a:srgbClr val="30534B"/>
            </a:solidFill>
            <a:prstDash val="solid"/>
          </a:ln>
        </p:spPr>
      </p:sp>
      <p:sp>
        <p:nvSpPr>
          <p:cNvPr id="13" name="Text 11"/>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4</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YEYUSHA</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Kifungu hiki kinanifundisha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Kinanifundisha nini kuhusu watu — na kuhusu mimi?</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Nitatii nini wiki hii?</a:t>
            </a:r>
            <a:endParaRPr lang="en-US" sz="2800" dirty="0"/>
          </a:p>
        </p:txBody>
      </p:sp>
      <p:sp>
        <p:nvSpPr>
          <p:cNvPr id="12" name="Shape 10"/>
          <p:cNvSpPr/>
          <p:nvPr/>
        </p:nvSpPr>
        <p:spPr>
          <a:xfrm>
            <a:off x="1714457" y="4508387"/>
            <a:ext cx="8762781" cy="0"/>
          </a:xfrm>
          <a:prstGeom prst="line">
            <a:avLst/>
          </a:prstGeom>
          <a:noFill/>
          <a:ln w="19050">
            <a:solidFill>
              <a:srgbClr val="30534B"/>
            </a:solidFill>
            <a:prstDash val="solid"/>
          </a:ln>
        </p:spPr>
      </p:sp>
      <p:sp>
        <p:nvSpPr>
          <p:cNvPr id="13" name="Text 11"/>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4</a:t>
            </a:r>
            <a:endParaRPr lang="en-US" sz="3000" dirty="0"/>
          </a:p>
        </p:txBody>
      </p:sp>
      <p:sp>
        <p:nvSpPr>
          <p:cNvPr id="14" name="Text 12"/>
          <p:cNvSpPr/>
          <p:nvPr/>
        </p:nvSpPr>
        <p:spPr>
          <a:xfrm>
            <a:off x="2476438" y="4508387"/>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Nitamwambia nani?</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Kua</a:t>
            </a:r>
            <a:endParaRPr lang="en-US" sz="3500" dirty="0"/>
          </a:p>
        </p:txBody>
      </p:sp>
      <p:sp>
        <p:nvSpPr>
          <p:cNvPr id="4" name="Text 2"/>
          <p:cNvSpPr/>
          <p:nvPr/>
        </p:nvSpPr>
        <p:spPr>
          <a:xfrm>
            <a:off x="977876"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KULA</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soma · soma tena · simulia</a:t>
            </a:r>
            <a:endParaRPr lang="en-US" sz="2700" dirty="0"/>
          </a:p>
        </p:txBody>
      </p:sp>
      <p:sp>
        <p:nvSpPr>
          <p:cNvPr id="5" name="Text 3"/>
          <p:cNvSpPr/>
          <p:nvPr/>
        </p:nvSpPr>
        <p:spPr>
          <a:xfrm>
            <a:off x="4444889"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YEYUSHA</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maswali manne</a:t>
            </a:r>
            <a:endParaRPr lang="en-US" sz="2700" dirty="0"/>
          </a:p>
        </p:txBody>
      </p:sp>
      <p:sp>
        <p:nvSpPr>
          <p:cNvPr id="6" name="Text 4"/>
          <p:cNvSpPr/>
          <p:nvPr/>
        </p:nvSpPr>
        <p:spPr>
          <a:xfrm>
            <a:off x="7911902" y="2095448"/>
            <a:ext cx="3301917" cy="3174921"/>
          </a:xfrm>
          <a:prstGeom prst="roundRect">
            <a:avLst>
              <a:gd name="adj" fmla="val 6000"/>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KUA</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Mungu ndiye anayekuza</a:t>
            </a:r>
            <a:endParaRPr lang="en-US" sz="2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Mimi nilipanda, Apolo akatia maji, lakini ni Mungu aliyefanya kukua. Kwa hiyo, yeye apandaye wala yeye atiaye maji si kitu, bali Mungu anayefanya kukua.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WAKORINTHO 3:6–7 · OTB</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SEHEMU YAKO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kula na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kuyeyusha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SEHEMU YA ROHO</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kukuza</a:t>
            </a:r>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UANZIE WAPI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Luka kumi na tano,</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sasa inakuhusu wewe.</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UKIANGUKA TENA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Nawe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utaanguka.</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AMUA SASA</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Kwa ukweli. Haraka.</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Kwa Baba anayeitazama njia.</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USI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jifiche mpaka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ujute vya kutosha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USI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andike hotuba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mpya ya mtumishi</a:t>
            </a:r>
            <a:endParaRPr lang="en-US" sz="3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Tukiziungama dhambi zetu, Yeye ni mwaminifu na mwenye haki, ili atusamehe dhambi zetu na kututakasa na udhalimu wote.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YOHANA 1:9 · OTB</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Kwa hiyo, ungameni dhambi zenu ninyi kwa ninyi na ombeaneni, ili mpate kuponywa.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YAKOBO 5:16 · OTB</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kwa kuwa mwenye haki huanguka mara saba, huinuka tena…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MITHALI 24:16 · OTB</a:t>
            </a:r>
            <a:endParaRPr lang="en-US" sz="1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MWAMBIE MTU</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Hadithi yako, si mahubiri.</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HATUA INAYOFUATA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Kutembea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na Yesu</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Rudi kwa njia ile ile,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kila mara.</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IJARIBU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Chagua saa.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Chagua mtu wako.</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Kuishi katika nyumba ya Baba</dc:title>
  <dc:subject>PptxGenJS Presentation</dc:subject>
  <dc:creator>PptxGenJS</dc:creator>
  <cp:lastModifiedBy>PptxGenJS</cp:lastModifiedBy>
  <cp:revision>1</cp:revision>
</cp:coreProperties>
</file>