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Lst>
  <p:notesMasterIdLst>
    <p:notesMasterId r:id="rId31"/>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notesMaster" Target="notesMasters/notesMaster1.xml"/><Relationship Id="rId32" Type="http://schemas.openxmlformats.org/officeDocument/2006/relationships/presProps" Target="presProps.xml"/><Relationship Id="rId33" Type="http://schemas.openxmlformats.org/officeDocument/2006/relationships/viewProps" Target="viewProps.xml"/><Relationship Id="rId34" Type="http://schemas.openxmlformats.org/officeDocument/2006/relationships/theme" Target="theme/theme1.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père qui court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Avant de faire un pas de plus vers Dieu, demandez-vous quelle image de lui vous portez.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Parce que cette image façonne toute votre manière de revenir vers lui.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Pour beaucoup de ceux qui rentrent, c'est un parent déçu, les bras croisés, debout sur le pas de la porte, qui attend les explications.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Vous avancez lentement. Vous dites ce que vous avez à dire. Et il tranche.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Jésus peint un tableau complètement différent. Et il le fait exprès.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voici, dans Luc quinze, verset vingt. Et il se leva, et alla vers son père. Comme il était encore loin, son père le vit et fut ému de compassion ; il courut se jeter à son cou et le baisa.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Prenez-le morceau par morceau. Comme il était encore loin.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fils n'est pas arrivé. Il n'a rien dit. Ce n'est qu'une silhouette sur la route.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Son père le vit. Ce qui veut dire que le père regardait. On n'aperçoit pas quelqu'un d'aussi loin par hasard.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guettait la route. Depuis combien de temps, l'histoire ne le dit pas. Assez longtemps.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Fut ému de compassion. Pas d'agacement. Pas de liste de tout ce que le fils lui avait coûté. De la compassion, celle qui vous prend aux entrailles.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 puis, il courut.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Dans cette culture, un chef de famille ne courait pas. C'était indigne de lui. Il devait relever sa robe devant tout le village.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a couru quand même. Il a franchi la distance lui-même.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 jeter à son cou et le baisa. Avant le moindre mot du discours. Avant toute promesse de faire mieux.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L'accueil est venu en premier.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Rappelez-vous maintenant à qui Jésus parlait quand il a raconté cela. Luc quinze, verset deux. Et les pharisiens et les scribes murmuraient, disant : « Cet homme accueille des pécheurs et mange avec eux.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Cette histoire est sa réponse. Voilà comment est Dieu envers celui qui rentre à la maison.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Alors si votre image, ce sont les bras croisés sur le pas de la porte, la question n'est pas de savoir si elle vous paraît vraie. C'est de savoir si Jésus l'a donnée. Il ne l'a pas donnée.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 voici pourquoi l'image que vous portez compte. Elle décide de la façon dont vous priez.</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Si Dieu attend les bras croisés, la prière devient une performance. Trouver les bons mots. Avoir l'air assez désolé. Prouver que vous êtes sérieux.</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Et comme vous n'êtes jamais sûr de l'avoir assez bien fait, vous priez de moins en moins, jusqu'à vous arrêter.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Mais si Dieu est le Père qui a couru, prier, c'est simplement lui parler. Honnêtement. Brièvement. Souvent. Vous n'avez pas à gagner par une performance un accueil qui a déjà eu lieu.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Nouveau Testament donne aux croyants un mot pour cela. Paul dit que l'Esprit de Dieu nous pousse à crier, Abba, Père. C'est le mot qu'un enfant emploie pour son papa.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Nous y reviendrons au chapitre suivant ; c'est la clé de la manière dont Dieu change quelqu'un. Pour l'instant, remarquez ceci. La première chose que fait l'Esprit, ce n'est pas de corriger votre comportement. C'est de vous donner le bon nom pour Dieu.</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guettait la route.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Alors voici votre semaine. Parlez à Dieu comme à un Père, chaque jour. Le matin, le soir, dans le RER, n'importe quand. Commencez chaque prière par Père, et dites-lui simplement ce qui est vrai.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 jouez pas de rôle. Il a déjà couru. Choisissez votre jour de départ, et nommez quelqu'un à qui vous direz ce que vous avez remarqué.</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jpeg"/><Relationship Id="rId2" Type="http://schemas.openxmlformats.org/officeDocument/2006/relationships/slideLayout" Target="../slideLayouts/slideLayout1.xml"/><Relationship Id="rId3"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103C38"/>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2191695" cy="68580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AVANT UN PAS DE PLUS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Quelle image de Dieu</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portez-vous ?</a:t>
            </a:r>
            <a:endParaRPr lang="en-US" sz="160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Elle façonne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votre retour.</a:t>
            </a:r>
            <a:endParaRPr lang="en-US" sz="520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L'IMAGE QUE BEAUCOUP PORTENT</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Les bras croisés.</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Sur le pas de la porte.</a:t>
            </a:r>
            <a:endParaRPr lang="en-US" sz="160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Vous dites votre discours.</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Il tranche.</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JÉSUS LE PEINT AUTREMENT</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Et il le fait</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exprès.</a:t>
            </a:r>
            <a:endParaRPr lang="en-US" sz="160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Et il se leva, et alla vers son père. Comme il était encore loin, son père le vit et fut ému de compassion ; il courut se jeter à son cou et le baisa.</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LUC 15:20 · OTB</a:t>
            </a:r>
            <a:endParaRPr lang="en-US" sz="150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MORCEAU PAR MORCEAU</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Comme il était</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encore loin.</a:t>
            </a:r>
            <a:endParaRPr lang="en-US" sz="160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Une silhouette</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sur la route.</a:t>
            </a:r>
            <a:endParaRPr lang="en-US" sz="520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SON PÈRE LE VIT</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Ce qui veut dire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qu'il regardait.</a:t>
            </a:r>
            <a:endParaRPr lang="en-US" sz="160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Il guettait</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la route.</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PAS</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d'agacement,</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ni de liste</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MAIS</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de la compassion</a:t>
            </a:r>
            <a:endParaRPr lang="en-US" sz="360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BC6D29"/>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103C38"/>
          </a:solidFill>
          <a:ln w="12700">
            <a:solidFill>
              <a:srgbClr val="103C38"/>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B18B"/>
                </a:solidFill>
                <a:latin typeface="Calibri" pitchFamily="34" charset="0"/>
                <a:ea typeface="Calibri" pitchFamily="34" charset="-122"/>
                <a:cs typeface="Calibri" pitchFamily="34" charset="-120"/>
              </a:rPr>
              <a:t>ET PUIS</a:t>
            </a:r>
            <a:endParaRPr lang="en-US" sz="16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Il courut.</a:t>
            </a:r>
            <a:endParaRPr lang="en-US" sz="160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DANS CETTE CULTURE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Un homme mûr</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ne courait pas.</a:t>
            </a:r>
            <a:endParaRPr lang="en-US" sz="160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Il a franchi</a:t>
            </a:r>
            <a:endParaRPr lang="en-US" sz="52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la distance lui-même.</a:t>
            </a:r>
            <a:endParaRPr lang="en-US" sz="520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Avant le moindre mot</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du discours.</a:t>
            </a:r>
            <a:endParaRPr lang="en-US" sz="52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L'accueil est venu</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en premier.</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1396965" y="952476"/>
            <a:ext cx="9397765" cy="1206470"/>
          </a:xfrm>
          <a:prstGeom prst="rect">
            <a:avLst/>
          </a:prstGeom>
          <a:noFill/>
          <a:ln/>
        </p:spPr>
        <p:txBody>
          <a:bodyPr wrap="square" rtlCol="0" anchor="ctr"/>
          <a:lstStyle/>
          <a:p>
            <a:pPr algn="ctr" indent="0" marL="0">
              <a:buNone/>
            </a:pPr>
            <a:r>
              <a:rPr lang="en-US" sz="9600" b="1" dirty="0">
                <a:solidFill>
                  <a:srgbClr val="665531"/>
                </a:solidFill>
                <a:latin typeface="Georgia" pitchFamily="34" charset="0"/>
                <a:ea typeface="Georgia" pitchFamily="34" charset="-122"/>
                <a:cs typeface="Georgia" pitchFamily="34" charset="-120"/>
              </a:rPr>
              <a:t>“</a:t>
            </a:r>
            <a:endParaRPr lang="en-US" sz="9600" dirty="0"/>
          </a:p>
        </p:txBody>
      </p:sp>
      <p:sp>
        <p:nvSpPr>
          <p:cNvPr id="4" name="Text 2"/>
          <p:cNvSpPr/>
          <p:nvPr/>
        </p:nvSpPr>
        <p:spPr>
          <a:xfrm>
            <a:off x="1396965" y="2158946"/>
            <a:ext cx="9397765" cy="3174921"/>
          </a:xfrm>
          <a:prstGeom prst="rect">
            <a:avLst/>
          </a:prstGeom>
          <a:noFill/>
          <a:ln/>
        </p:spPr>
        <p:txBody>
          <a:bodyPr wrap="square" rtlCol="0" anchor="ctr"/>
          <a:lstStyle/>
          <a:p>
            <a:pPr algn="ctr" indent="0" marL="0">
              <a:lnSpc>
                <a:spcPct val="110000"/>
              </a:lnSpc>
              <a:buNone/>
            </a:pPr>
            <a:r>
              <a:rPr lang="en-US" sz="3500" i="1" dirty="0">
                <a:solidFill>
                  <a:srgbClr val="D8CCB1"/>
                </a:solidFill>
                <a:latin typeface="Georgia" pitchFamily="34" charset="0"/>
                <a:ea typeface="Georgia" pitchFamily="34" charset="-122"/>
                <a:cs typeface="Georgia" pitchFamily="34" charset="-120"/>
              </a:rPr>
              <a:t>Et les pharisiens et les scribes murmuraient, disant : « Cet homme accueille des pécheurs et mange avec eux. »</a:t>
            </a:r>
            <a:endParaRPr lang="en-US" sz="3500" dirty="0"/>
          </a:p>
        </p:txBody>
      </p:sp>
      <p:sp>
        <p:nvSpPr>
          <p:cNvPr id="5" name="Text 3"/>
          <p:cNvSpPr/>
          <p:nvPr/>
        </p:nvSpPr>
        <p:spPr>
          <a:xfrm>
            <a:off x="1396965" y="5397365"/>
            <a:ext cx="9397765" cy="380990"/>
          </a:xfrm>
          <a:prstGeom prst="rect">
            <a:avLst/>
          </a:prstGeom>
          <a:noFill/>
          <a:ln/>
        </p:spPr>
        <p:txBody>
          <a:bodyPr wrap="square" rtlCol="0" anchor="ctr"/>
          <a:lstStyle/>
          <a:p>
            <a:pPr algn="ctr" indent="0" marL="0">
              <a:buNone/>
            </a:pPr>
            <a:r>
              <a:rPr lang="en-US" sz="1500" b="1" spc="400" kern="0" dirty="0">
                <a:solidFill>
                  <a:srgbClr val="D0A84A"/>
                </a:solidFill>
                <a:latin typeface="Calibri" pitchFamily="34" charset="0"/>
                <a:ea typeface="Calibri" pitchFamily="34" charset="-122"/>
                <a:cs typeface="Calibri" pitchFamily="34" charset="-120"/>
              </a:rPr>
              <a:t>LUC 15:2 · OTB</a:t>
            </a:r>
            <a:endParaRPr lang="en-US" sz="1500"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LA RÉPONSE DE JÉSUS</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Voilà comment Dieu</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est envers vous.</a:t>
            </a:r>
            <a:endParaRPr lang="en-US" sz="16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PAS LA QUESTION</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paraît-elle</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vraie ?</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LA QUESTION</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Jésus l'a-t-il</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donnée ?</a:t>
            </a:r>
            <a:endParaRPr lang="en-US" sz="3600" dirty="0"/>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BC6D29"/>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103C38"/>
          </a:solidFill>
          <a:ln w="12700">
            <a:solidFill>
              <a:srgbClr val="103C38"/>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B18B"/>
                </a:solidFill>
                <a:latin typeface="Calibri" pitchFamily="34" charset="0"/>
                <a:ea typeface="Calibri" pitchFamily="34" charset="-122"/>
                <a:cs typeface="Calibri" pitchFamily="34" charset="-120"/>
              </a:rPr>
              <a:t>POURQUOI ELLE COMPTE</a:t>
            </a:r>
            <a:endParaRPr lang="en-US" sz="16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Votre image décide</a:t>
            </a:r>
            <a:endParaRPr lang="en-US" sz="1600" dirty="0"/>
          </a:p>
          <a:p>
            <a:pPr algn="ctr" indent="0" marL="0">
              <a:lnSpc>
                <a:spcPct val="100000"/>
              </a:lnSpc>
              <a:buNone/>
            </a:pPr>
            <a:r>
              <a:rPr lang="en-US" sz="5200" b="1" dirty="0">
                <a:solidFill>
                  <a:srgbClr val="FFFFFF"/>
                </a:solidFill>
                <a:latin typeface="Georgia" pitchFamily="34" charset="0"/>
                <a:ea typeface="Georgia" pitchFamily="34" charset="-122"/>
                <a:cs typeface="Georgia" pitchFamily="34" charset="-120"/>
              </a:rPr>
              <a:t>de votre prière.</a:t>
            </a:r>
            <a:endParaRPr lang="en-US" sz="1600" dirty="0"/>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S'IL A LES BRAS CROISÉS</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La prière devient</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une performance.</a:t>
            </a:r>
            <a:endParaRPr lang="en-US" sz="1600"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De moins en moins,</a:t>
            </a:r>
            <a:endParaRPr lang="en-US" sz="52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jusqu'à s'arrêter.</a:t>
            </a:r>
            <a:endParaRPr lang="en-US" sz="5200" dirty="0"/>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Shape 1"/>
          <p:cNvSpPr/>
          <p:nvPr/>
        </p:nvSpPr>
        <p:spPr>
          <a:xfrm>
            <a:off x="1384265" y="1904952"/>
            <a:ext cx="4571886" cy="3047924"/>
          </a:xfrm>
          <a:prstGeom prst="roundRect">
            <a:avLst>
              <a:gd name="adj" fmla="val 6250"/>
            </a:avLst>
          </a:prstGeom>
          <a:solidFill>
            <a:srgbClr val="CCC3AA"/>
          </a:solidFill>
          <a:ln w="12700">
            <a:solidFill>
              <a:srgbClr val="CCC3AA"/>
            </a:solidFill>
            <a:prstDash val="solid"/>
          </a:ln>
        </p:spPr>
      </p:sp>
      <p:sp>
        <p:nvSpPr>
          <p:cNvPr id="4" name="Text 2"/>
          <p:cNvSpPr/>
          <p:nvPr/>
        </p:nvSpPr>
        <p:spPr>
          <a:xfrm>
            <a:off x="1790655" y="2222444"/>
            <a:ext cx="3759106" cy="380990"/>
          </a:xfrm>
          <a:prstGeom prst="rect">
            <a:avLst/>
          </a:prstGeom>
          <a:noFill/>
          <a:ln/>
        </p:spPr>
        <p:txBody>
          <a:bodyPr wrap="square" rtlCol="0" anchor="ctr"/>
          <a:lstStyle/>
          <a:p>
            <a:pPr algn="l" indent="0" marL="0">
              <a:buNone/>
            </a:pPr>
            <a:r>
              <a:rPr lang="en-US" sz="1500" b="1" spc="400" kern="0" dirty="0">
                <a:solidFill>
                  <a:srgbClr val="84907E"/>
                </a:solidFill>
                <a:latin typeface="Calibri" pitchFamily="34" charset="0"/>
                <a:ea typeface="Calibri" pitchFamily="34" charset="-122"/>
                <a:cs typeface="Calibri" pitchFamily="34" charset="-120"/>
              </a:rPr>
              <a:t>LES BRAS CROISÉS</a:t>
            </a:r>
            <a:endParaRPr lang="en-US" sz="1500" dirty="0"/>
          </a:p>
        </p:txBody>
      </p:sp>
      <p:sp>
        <p:nvSpPr>
          <p:cNvPr id="5" name="Text 3"/>
          <p:cNvSpPr/>
          <p:nvPr/>
        </p:nvSpPr>
        <p:spPr>
          <a:xfrm>
            <a:off x="1790655" y="2666933"/>
            <a:ext cx="3759106" cy="2095448"/>
          </a:xfrm>
          <a:prstGeom prst="rect">
            <a:avLst/>
          </a:prstGeom>
          <a:noFill/>
          <a:ln/>
        </p:spPr>
        <p:txBody>
          <a:bodyPr wrap="square" rtlCol="0" anchor="t"/>
          <a:lstStyle/>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la prière est</a:t>
            </a:r>
            <a:endParaRPr lang="en-US" sz="3600" dirty="0"/>
          </a:p>
          <a:p>
            <a:pPr algn="l" indent="0" marL="0">
              <a:lnSpc>
                <a:spcPct val="100000"/>
              </a:lnSpc>
              <a:buNone/>
            </a:pPr>
            <a:r>
              <a:rPr lang="en-US" sz="3600" b="1" dirty="0">
                <a:solidFill>
                  <a:srgbClr val="64786B"/>
                </a:solidFill>
                <a:latin typeface="Georgia" pitchFamily="34" charset="0"/>
                <a:ea typeface="Georgia" pitchFamily="34" charset="-122"/>
                <a:cs typeface="Georgia" pitchFamily="34" charset="-120"/>
              </a:rPr>
              <a:t>une performance</a:t>
            </a:r>
            <a:endParaRPr lang="en-US" sz="3600" dirty="0"/>
          </a:p>
        </p:txBody>
      </p:sp>
      <p:sp>
        <p:nvSpPr>
          <p:cNvPr id="6" name="Shape 4"/>
          <p:cNvSpPr/>
          <p:nvPr/>
        </p:nvSpPr>
        <p:spPr>
          <a:xfrm>
            <a:off x="6235544" y="1904952"/>
            <a:ext cx="4571886" cy="3047924"/>
          </a:xfrm>
          <a:prstGeom prst="roundRect">
            <a:avLst>
              <a:gd name="adj" fmla="val 6250"/>
            </a:avLst>
          </a:prstGeom>
          <a:solidFill>
            <a:srgbClr val="103C38"/>
          </a:solidFill>
          <a:ln w="12700">
            <a:solidFill>
              <a:srgbClr val="103C38"/>
            </a:solidFill>
            <a:prstDash val="solid"/>
          </a:ln>
        </p:spPr>
      </p:sp>
      <p:sp>
        <p:nvSpPr>
          <p:cNvPr id="7" name="Text 5"/>
          <p:cNvSpPr/>
          <p:nvPr/>
        </p:nvSpPr>
        <p:spPr>
          <a:xfrm>
            <a:off x="6641934" y="2222444"/>
            <a:ext cx="3759106" cy="380990"/>
          </a:xfrm>
          <a:prstGeom prst="rect">
            <a:avLst/>
          </a:prstGeom>
          <a:noFill/>
          <a:ln/>
        </p:spPr>
        <p:txBody>
          <a:bodyPr wrap="square" rtlCol="0" anchor="ctr"/>
          <a:lstStyle/>
          <a:p>
            <a:pPr algn="l" indent="0" marL="0">
              <a:buNone/>
            </a:pPr>
            <a:r>
              <a:rPr lang="en-US" sz="1500" b="1" spc="400" kern="0" dirty="0">
                <a:solidFill>
                  <a:srgbClr val="D0A84A"/>
                </a:solidFill>
                <a:latin typeface="Calibri" pitchFamily="34" charset="0"/>
                <a:ea typeface="Calibri" pitchFamily="34" charset="-122"/>
                <a:cs typeface="Calibri" pitchFamily="34" charset="-120"/>
              </a:rPr>
              <a:t>LE PÈRE QUI A COURU</a:t>
            </a:r>
            <a:endParaRPr lang="en-US" sz="1500" dirty="0"/>
          </a:p>
        </p:txBody>
      </p:sp>
      <p:sp>
        <p:nvSpPr>
          <p:cNvPr id="8" name="Text 6"/>
          <p:cNvSpPr/>
          <p:nvPr/>
        </p:nvSpPr>
        <p:spPr>
          <a:xfrm>
            <a:off x="6641934" y="2666933"/>
            <a:ext cx="3759106" cy="2095448"/>
          </a:xfrm>
          <a:prstGeom prst="rect">
            <a:avLst/>
          </a:prstGeom>
          <a:noFill/>
          <a:ln/>
        </p:spPr>
        <p:txBody>
          <a:bodyPr wrap="square" rtlCol="0" anchor="t"/>
          <a:lstStyle/>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prier, c'est</a:t>
            </a:r>
            <a:endParaRPr lang="en-US" sz="3600" dirty="0"/>
          </a:p>
          <a:p>
            <a:pPr algn="l" indent="0" marL="0">
              <a:lnSpc>
                <a:spcPct val="100000"/>
              </a:lnSpc>
              <a:buNone/>
            </a:pPr>
            <a:r>
              <a:rPr lang="en-US" sz="3600" b="1" dirty="0">
                <a:solidFill>
                  <a:srgbClr val="D8CCB1"/>
                </a:solidFill>
                <a:latin typeface="Georgia" pitchFamily="34" charset="0"/>
                <a:ea typeface="Georgia" pitchFamily="34" charset="-122"/>
                <a:cs typeface="Georgia" pitchFamily="34" charset="-120"/>
              </a:rPr>
              <a:t>lui parler</a:t>
            </a:r>
            <a:endParaRPr lang="en-US" sz="3600"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ROMAINS 8:15</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Abba,</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Père.</a:t>
            </a:r>
            <a:endParaRPr lang="en-US" sz="1600"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LA PREMIÈRE CHOSE QUE FAIT L'ESPRIT</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Le bon nom</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pour Dieu.</a:t>
            </a:r>
            <a:endParaRPr lang="en-US" sz="1600" dirty="0"/>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698483" y="698483"/>
            <a:ext cx="10794730" cy="5333867"/>
          </a:xfrm>
          <a:prstGeom prst="rect">
            <a:avLst/>
          </a:prstGeom>
          <a:noFill/>
          <a:ln/>
        </p:spPr>
        <p:txBody>
          <a:bodyPr wrap="square" rtlCol="0" anchor="ctr"/>
          <a:lstStyle/>
          <a:p>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Il guettait</a:t>
            </a:r>
            <a:endParaRPr lang="en-US" sz="4800" dirty="0"/>
          </a:p>
          <a:p>
            <a:pPr algn="ctr" indent="0" marL="0">
              <a:lnSpc>
                <a:spcPct val="100000"/>
              </a:lnSpc>
              <a:buNone/>
            </a:pPr>
            <a:r>
              <a:rPr lang="en-US" sz="4800" i="1" dirty="0">
                <a:solidFill>
                  <a:srgbClr val="D8CCB1"/>
                </a:solidFill>
                <a:latin typeface="Georgia" pitchFamily="34" charset="0"/>
                <a:ea typeface="Georgia" pitchFamily="34" charset="-122"/>
                <a:cs typeface="Georgia" pitchFamily="34" charset="-120"/>
              </a:rPr>
              <a:t>la route.</a:t>
            </a:r>
            <a:pPr algn="ctr" indent="0" marL="0">
              <a:lnSpc>
                <a:spcPct val="100000"/>
              </a:lnSpc>
              <a:buNone/>
            </a:pPr>
            <a:r>
              <a:rPr lang="en-US" sz="4800" i="1" dirty="0">
                <a:solidFill>
                  <a:srgbClr val="BC6D29"/>
                </a:solidFill>
                <a:latin typeface="Georgia" pitchFamily="34" charset="0"/>
                <a:ea typeface="Georgia" pitchFamily="34" charset="-122"/>
                <a:cs typeface="Georgia" pitchFamily="34" charset="-120"/>
              </a:rPr>
              <a:t>”</a:t>
            </a:r>
            <a:endParaRPr lang="en-US" sz="4800"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D8CCB1"/>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BC6D29"/>
                </a:solidFill>
                <a:latin typeface="Calibri" pitchFamily="34" charset="0"/>
                <a:ea typeface="Calibri" pitchFamily="34" charset="-122"/>
                <a:cs typeface="Calibri" pitchFamily="34" charset="-120"/>
              </a:rPr>
              <a:t>CHAQUE JOUR CETTE SEMAINE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Commencez par Père.</a:t>
            </a:r>
            <a:endParaRPr lang="en-US" sz="1600" dirty="0"/>
          </a:p>
          <a:p>
            <a:pPr algn="ctr" indent="0" marL="0">
              <a:lnSpc>
                <a:spcPct val="100000"/>
              </a:lnSpc>
              <a:buNone/>
            </a:pPr>
            <a:r>
              <a:rPr lang="en-US" sz="5200" b="1" dirty="0">
                <a:solidFill>
                  <a:srgbClr val="103C38"/>
                </a:solidFill>
                <a:latin typeface="Georgia" pitchFamily="34" charset="0"/>
                <a:ea typeface="Georgia" pitchFamily="34" charset="-122"/>
                <a:cs typeface="Georgia" pitchFamily="34" charset="-120"/>
              </a:rPr>
              <a:t>Dites-lui ce qui est vrai.</a:t>
            </a:r>
            <a:endParaRPr lang="en-US" sz="1600"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103C38"/>
        </a:solidFill>
      </p:bgPr>
    </p:bg>
    <p:spTree>
      <p:nvGrpSpPr>
        <p:cNvPr id="1" name=""/>
        <p:cNvGrpSpPr/>
        <p:nvPr/>
      </p:nvGrpSpPr>
      <p:grpSpPr>
        <a:xfrm>
          <a:off x="0" y="0"/>
          <a:ext cx="0" cy="0"/>
          <a:chOff x="0" y="0"/>
          <a:chExt cx="0" cy="0"/>
        </a:xfrm>
      </p:grpSpPr>
      <p:sp>
        <p:nvSpPr>
          <p:cNvPr id="2" name="Shape 0"/>
          <p:cNvSpPr/>
          <p:nvPr/>
        </p:nvSpPr>
        <p:spPr>
          <a:xfrm>
            <a:off x="0" y="6781630"/>
            <a:ext cx="12191695" cy="76198"/>
          </a:xfrm>
          <a:prstGeom prst="rect">
            <a:avLst/>
          </a:prstGeom>
          <a:solidFill>
            <a:srgbClr val="BC6D29"/>
          </a:solidFill>
          <a:ln w="12700">
            <a:solidFill>
              <a:srgbClr val="BC6D29"/>
            </a:solidFill>
            <a:prstDash val="solid"/>
          </a:ln>
        </p:spPr>
      </p:sp>
      <p:sp>
        <p:nvSpPr>
          <p:cNvPr id="3" name="Text 1"/>
          <p:cNvSpPr/>
          <p:nvPr/>
        </p:nvSpPr>
        <p:spPr>
          <a:xfrm>
            <a:off x="952476" y="698483"/>
            <a:ext cx="10286743" cy="5333867"/>
          </a:xfrm>
          <a:prstGeom prst="rect">
            <a:avLst/>
          </a:prstGeom>
          <a:noFill/>
          <a:ln/>
        </p:spPr>
        <p:txBody>
          <a:bodyPr wrap="square" rtlCol="0" anchor="ctr"/>
          <a:lstStyle/>
          <a:p>
            <a:pPr algn="ctr" indent="0" marL="0">
              <a:spcAft>
                <a:spcPts val="1800"/>
              </a:spcAft>
              <a:buNone/>
            </a:pPr>
            <a:r>
              <a:rPr lang="en-US" sz="1600" b="1" spc="400" kern="0" dirty="0">
                <a:solidFill>
                  <a:srgbClr val="D0A84A"/>
                </a:solidFill>
                <a:latin typeface="Calibri" pitchFamily="34" charset="0"/>
                <a:ea typeface="Calibri" pitchFamily="34" charset="-122"/>
                <a:cs typeface="Calibri" pitchFamily="34" charset="-120"/>
              </a:rPr>
              <a:t>ESSAYEZ</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Priez-le comme un Père.</a:t>
            </a:r>
            <a:endParaRPr lang="en-US" sz="1600" dirty="0"/>
          </a:p>
          <a:p>
            <a:pPr algn="ctr" indent="0" marL="0">
              <a:lnSpc>
                <a:spcPct val="100000"/>
              </a:lnSpc>
              <a:buNone/>
            </a:pPr>
            <a:r>
              <a:rPr lang="en-US" sz="5200" b="1" dirty="0">
                <a:solidFill>
                  <a:srgbClr val="D8CCB1"/>
                </a:solidFill>
                <a:latin typeface="Georgia" pitchFamily="34" charset="0"/>
                <a:ea typeface="Georgia" pitchFamily="34" charset="-122"/>
                <a:cs typeface="Georgia" pitchFamily="34" charset="-120"/>
              </a:rPr>
              <a:t>Il a déjà couru.</a:t>
            </a:r>
            <a:endParaRPr lang="en-US" sz="1600" dirty="0"/>
          </a:p>
        </p:txBody>
      </p:sp>
      <p:sp>
        <p:nvSpPr>
          <p:cNvPr id="4" name="Text 2"/>
          <p:cNvSpPr/>
          <p:nvPr/>
        </p:nvSpPr>
        <p:spPr>
          <a:xfrm>
            <a:off x="952476" y="5524362"/>
            <a:ext cx="10286743" cy="380990"/>
          </a:xfrm>
          <a:prstGeom prst="rect">
            <a:avLst/>
          </a:prstGeom>
          <a:noFill/>
          <a:ln/>
        </p:spPr>
        <p:txBody>
          <a:bodyPr wrap="square" rtlCol="0" anchor="ctr"/>
          <a:lstStyle/>
          <a:p>
            <a:pPr algn="ctr" indent="0" marL="0">
              <a:buNone/>
            </a:pPr>
            <a:r>
              <a:rPr lang="en-US" sz="1500" b="1" spc="500" kern="0" dirty="0">
                <a:solidFill>
                  <a:srgbClr val="889281"/>
                </a:solidFill>
                <a:latin typeface="Calibri" pitchFamily="34" charset="0"/>
                <a:ea typeface="Calibri" pitchFamily="34" charset="-122"/>
                <a:cs typeface="Calibri" pitchFamily="34" charset="-120"/>
              </a:rPr>
              <a:t>COMISSION</a:t>
            </a:r>
            <a:endParaRPr lang="en-US" sz="150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29</Slides>
  <Notes>29</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29</vt:i4>
      </vt:variant>
    </vt:vector>
  </HeadingPairs>
  <TitlesOfParts>
    <vt:vector size="32"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vector>
  </TitlesOfParts>
  <Company>CoMission</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père qui court</dc:title>
  <dc:subject>PptxGenJS Presentation</dc:subject>
  <dc:creator>PptxGenJS</dc:creator>
  <cp:lastModifiedBy>PptxGenJS</cp:lastModifiedBy>
  <cp:revision>1</cp:revision>
</cp:coreProperties>
</file>