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</p:sldIdLst>
  <p:notesMasterIdLst>
    <p:notesMasterId r:id="rId30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notesMaster" Target="notesMasters/notesMaster1.xml"/><Relationship Id="rId31" Type="http://schemas.openxmlformats.org/officeDocument/2006/relationships/presProps" Target="presProps.xml"/><Relationship Id="rId32" Type="http://schemas.openxmlformats.org/officeDocument/2006/relationships/viewProps" Target="viewProps.xml"/><Relationship Id="rId33" Type="http://schemas.openxmlformats.org/officeDocument/2006/relationships/theme" Target="theme/theme1.xml"/><Relationship Id="rId3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 hijo, no un jornalero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El hijo volvió a casa esperando que lo contrataran. El padre tenía otros planes.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Pero el padre dijo a sus siervos, Rápido, traed la mejor túnica y ponedla sobre él; poned un anillo en su dedo y sandalias en sus pies.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Traed el becerro engordado y matadlo. Comamos y celebremos. Porque este hijo mío estaba como muerto y ha vuelto a la vida; se había perdido y ha sido hallado. Y comenzaron a celebrar.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Tres regalos. Un solo mensaje.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mejor túnica. Cubrir y honrar. Llega con ropa del chiquero, y nadie en el pueblo ve los harapos.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 anillo. La autoridad de la familia. Este es de los nuestros. No es para un jornalero.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Sandalias. Los siervos andaban descalzos. Los hijos andaban calzados.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 par de sandalias resuelve la pregunta con que venía. No un jornalero. Un hijo.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Fíjese en la palabra rápido. No espera a ver si el cambio pega. No hay prueba.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Tarde o temprano, usted se lo va a preguntar. Me recibió, pero sigo siendo yo. ¿Cómo cambio de verdad?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Casi todos echamos mano, otra vez, de arreglarnos solos. Ahora sí me voy a esforzar. Pero esforzarse más nunca funcionó.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Escritura dice que el cambio no es un proyecto suyo. Es de Dios, por su Espíritu, desde adentro.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Ezequiel treinta y seis. Os concederé un corazón renovado e infundiré un espíritu nuevo dentro de vosotros; quitaré vuestro corazón inflexible y os proporcionaré un corazón receptivo. Y pondré Mi Espíritu dentro de vosotros y haré que sigáis Mis decretos y tengáis cuidado de observar Mis leyes.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Cuente quién hace los verbos. Concederé. Infundiré. Quitaré. Pondré Mi Espíritu. Haré que sigáis. Todos son de Dios.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Filipenses dos. Porque Dios es quien obra en vosotros tanto el querer como el hacer para cumplir su buen propósito.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Hasta las ganas de obedecer son obra de Él en usted.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Romanos ocho. Porque no habéis recibido un espíritu de esclavitud para volver al temor, sino que habéis recibido un espíritu de adopción como hijos e hijas por el cual clamamos: Abba, Padre. El Espíritu mismo da testimonio con nuestro espíritu de que somos hijos de Dios.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esclavitud lleva al temor, la vida del jornalero, siempre preguntándose si ya hizo suficiente.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El Espíritu de adopción es la túnica y el anillo por dentro, la voz que le dice: usted es hijo de Él.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¿Qué le queda a usted? La obediencia. No para ganarse la casa. Así vive un hijo en ella.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Gálatas cinco. Porque el fruto del Espíritu es amor, gozo, paz, paciencia, amabilidad, bondad, fidelidad, mansedumbre y dominio propio. Puesto que vivimos por el Espíritu, sigamos también el ritmo del Espíritu.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El fruto es del Espíritu. No se saca paciencia a puro apretar los dientes, y no tiene que hacerlo.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Lo suyo es seguirle el ritmo. Hacer lo siguiente que Él dice, y seguir haciéndolo. Luego ver lo que Él hace crecer.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Superarse es tratar de volverse alguien a quien Dios acepte. Obedecer es un hijo ya aceptado, haciendo lo que el Padre dice.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Los hijos no se ganan la casa. Viven en ella.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Esta semana, lea un pasaje corto de Jesús, como Lucas seis. Pregúntese: ¿qué me está diciendo que haga?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Escoja lo siguiente, póngale fecha, y cuénteselo a alguien. No para ganarse nada. Porque usted es de Él.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VOLVIÓ ESPERANDO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que lo contrataran.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1396965" y="952476"/>
            <a:ext cx="9397765" cy="120647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600" b="1" dirty="0">
                <a:solidFill>
                  <a:srgbClr val="66553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</a:t>
            </a:r>
            <a:endParaRPr lang="en-US" sz="9600" dirty="0"/>
          </a:p>
        </p:txBody>
      </p:sp>
      <p:sp>
        <p:nvSpPr>
          <p:cNvPr id="4" name="Text 2"/>
          <p:cNvSpPr/>
          <p:nvPr/>
        </p:nvSpPr>
        <p:spPr>
          <a:xfrm>
            <a:off x="1396965" y="2158946"/>
            <a:ext cx="9397765" cy="317492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35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Pero el padre dijo a sus siervos, “Rápido, traed la mejor túnica y ponedla sobre él; poned un anillo en su dedo y sandalias en sus pies.”</a:t>
            </a:r>
            <a:endParaRPr lang="en-US" sz="3500" dirty="0"/>
          </a:p>
        </p:txBody>
      </p:sp>
      <p:sp>
        <p:nvSpPr>
          <p:cNvPr id="5" name="Text 3"/>
          <p:cNvSpPr/>
          <p:nvPr/>
        </p:nvSpPr>
        <p:spPr>
          <a:xfrm>
            <a:off x="1396965" y="5397365"/>
            <a:ext cx="9397765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LUCAS 15:22 · OTB</a:t>
            </a:r>
            <a:endParaRPr lang="en-US" sz="1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1396965" y="952476"/>
            <a:ext cx="9397765" cy="120647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600" b="1" dirty="0">
                <a:solidFill>
                  <a:srgbClr val="66553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</a:t>
            </a:r>
            <a:endParaRPr lang="en-US" sz="9600" dirty="0"/>
          </a:p>
        </p:txBody>
      </p:sp>
      <p:sp>
        <p:nvSpPr>
          <p:cNvPr id="4" name="Text 2"/>
          <p:cNvSpPr/>
          <p:nvPr/>
        </p:nvSpPr>
        <p:spPr>
          <a:xfrm>
            <a:off x="1396965" y="2158946"/>
            <a:ext cx="9397765" cy="317492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35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“Traed el becerro engordado y matadlo. Comamos y celebremos. Porque este hijo mío estaba como muerto y ha vuelto a la vida; se había perdido y ha sido hallado.” Y comenzaron a celebrar.</a:t>
            </a:r>
            <a:endParaRPr lang="en-US" sz="3500" dirty="0"/>
          </a:p>
        </p:txBody>
      </p:sp>
      <p:sp>
        <p:nvSpPr>
          <p:cNvPr id="5" name="Text 3"/>
          <p:cNvSpPr/>
          <p:nvPr/>
        </p:nvSpPr>
        <p:spPr>
          <a:xfrm>
            <a:off x="1396965" y="5397365"/>
            <a:ext cx="9397765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LUCAS 15:23-24 · OTB</a:t>
            </a:r>
            <a:endParaRPr lang="en-US" sz="1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TRES REGALOS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Un solo mensaje.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BC6D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 MEJOR TÚNICA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Cubrir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y honrar.</a:t>
            </a:r>
            <a:endParaRPr lang="en-US" sz="1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BC6D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 ANILLO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Este es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de los nuestros.</a:t>
            </a:r>
            <a:endParaRPr lang="en-US" sz="1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384265" y="1904952"/>
            <a:ext cx="4571886" cy="3047924"/>
          </a:xfrm>
          <a:prstGeom prst="roundRect">
            <a:avLst>
              <a:gd name="adj" fmla="val 6250"/>
            </a:avLst>
          </a:prstGeom>
          <a:solidFill>
            <a:srgbClr val="CCC3AA"/>
          </a:solidFill>
          <a:ln w="12700">
            <a:solidFill>
              <a:srgbClr val="CCC3A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790655" y="2222444"/>
            <a:ext cx="3759106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spc="400" kern="0" dirty="0">
                <a:solidFill>
                  <a:srgbClr val="8490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LOS SIERVOS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1790655" y="2666933"/>
            <a:ext cx="3759106" cy="2095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6478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andaban</a:t>
            </a:r>
            <a:endParaRPr lang="en-US" sz="36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6478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descalzos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6235544" y="1904952"/>
            <a:ext cx="4571886" cy="3047924"/>
          </a:xfrm>
          <a:prstGeom prst="roundRect">
            <a:avLst>
              <a:gd name="adj" fmla="val 6250"/>
            </a:avLst>
          </a:prstGeom>
          <a:solidFill>
            <a:srgbClr val="103C38"/>
          </a:solidFill>
          <a:ln w="12700">
            <a:solidFill>
              <a:srgbClr val="103C38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641934" y="2222444"/>
            <a:ext cx="3759106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LOS HIJOS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6641934" y="2666933"/>
            <a:ext cx="3759106" cy="2095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andaban</a:t>
            </a:r>
            <a:endParaRPr lang="en-US" sz="36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calzados</a:t>
            </a:r>
            <a:endParaRPr lang="en-US" sz="3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698483" y="698483"/>
            <a:ext cx="10794730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</a:t>
            </a:r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No un jornalero.</a:t>
            </a:r>
            <a:endParaRPr lang="en-US" sz="48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Un hijo.</a:t>
            </a:r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”</a:t>
            </a:r>
            <a:endParaRPr lang="en-US" sz="4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BC6D2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103C38"/>
          </a:solidFill>
          <a:ln w="12700">
            <a:solidFill>
              <a:srgbClr val="103C38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D0B1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RÁPIDO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No hay período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de prueba.</a:t>
            </a:r>
            <a:endParaRPr lang="en-US" sz="1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698483" y="698483"/>
            <a:ext cx="10794730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</a:t>
            </a:r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Sigo siendo yo.</a:t>
            </a:r>
            <a:endParaRPr lang="en-US" sz="48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¿Cómo cambio?</a:t>
            </a:r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”</a:t>
            </a:r>
            <a:endParaRPr lang="en-US" sz="4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BC6D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ARREGLARSE SOLO, OTRA VEZ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Esforzarse más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nunca funcionó.</a:t>
            </a:r>
            <a:endParaRPr lang="en-US" sz="1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¿QUIÉN HACE EL CAMBIO?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Su Espíritu,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desde adentro.</a:t>
            </a:r>
            <a:endParaRPr lang="en-US" sz="1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1396965" y="952476"/>
            <a:ext cx="9397765" cy="120647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600" b="1" dirty="0">
                <a:solidFill>
                  <a:srgbClr val="66553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</a:t>
            </a:r>
            <a:endParaRPr lang="en-US" sz="9600" dirty="0"/>
          </a:p>
        </p:txBody>
      </p:sp>
      <p:sp>
        <p:nvSpPr>
          <p:cNvPr id="4" name="Text 2"/>
          <p:cNvSpPr/>
          <p:nvPr/>
        </p:nvSpPr>
        <p:spPr>
          <a:xfrm>
            <a:off x="1396965" y="2158946"/>
            <a:ext cx="9397765" cy="317492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35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Os concederé un corazón renovado e infundiré un espíritu nuevo dentro de vosotros; quitaré vuestro corazón inflexible y os proporcionaré un corazón receptivo. Y pondré Mi Espíritu dentro de vosotros y haré que sigáis Mis decretos y tengáis cuidado de observar Mis leyes.</a:t>
            </a:r>
            <a:endParaRPr lang="en-US" sz="3500" dirty="0"/>
          </a:p>
        </p:txBody>
      </p:sp>
      <p:sp>
        <p:nvSpPr>
          <p:cNvPr id="5" name="Text 3"/>
          <p:cNvSpPr/>
          <p:nvPr/>
        </p:nvSpPr>
        <p:spPr>
          <a:xfrm>
            <a:off x="1396965" y="5397365"/>
            <a:ext cx="9397765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EZEQUIEL 36:26-27 · OTB</a:t>
            </a:r>
            <a:endParaRPr lang="en-US" sz="15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BC6D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CUENTE LOS VERBOS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Cada verbo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es de Dios.</a:t>
            </a:r>
            <a:endParaRPr lang="en-US" sz="1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1396965" y="952476"/>
            <a:ext cx="9397765" cy="120647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600" b="1" dirty="0">
                <a:solidFill>
                  <a:srgbClr val="66553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</a:t>
            </a:r>
            <a:endParaRPr lang="en-US" sz="9600" dirty="0"/>
          </a:p>
        </p:txBody>
      </p:sp>
      <p:sp>
        <p:nvSpPr>
          <p:cNvPr id="4" name="Text 2"/>
          <p:cNvSpPr/>
          <p:nvPr/>
        </p:nvSpPr>
        <p:spPr>
          <a:xfrm>
            <a:off x="1396965" y="2158946"/>
            <a:ext cx="9397765" cy="317492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35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porque Dios es quien obra en vosotros tanto el querer como el hacer para cumplir su buen propósito.</a:t>
            </a:r>
            <a:endParaRPr lang="en-US" sz="3500" dirty="0"/>
          </a:p>
        </p:txBody>
      </p:sp>
      <p:sp>
        <p:nvSpPr>
          <p:cNvPr id="5" name="Text 3"/>
          <p:cNvSpPr/>
          <p:nvPr/>
        </p:nvSpPr>
        <p:spPr>
          <a:xfrm>
            <a:off x="1396965" y="5397365"/>
            <a:ext cx="9397765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FILIPENSES 2:13 · OTB</a:t>
            </a:r>
            <a:endParaRPr lang="en-US" sz="15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Hasta las ganas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son obra de Él.</a:t>
            </a:r>
            <a:endParaRPr lang="en-US" sz="5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1396965" y="952476"/>
            <a:ext cx="9397765" cy="120647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600" b="1" dirty="0">
                <a:solidFill>
                  <a:srgbClr val="66553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</a:t>
            </a:r>
            <a:endParaRPr lang="en-US" sz="9600" dirty="0"/>
          </a:p>
        </p:txBody>
      </p:sp>
      <p:sp>
        <p:nvSpPr>
          <p:cNvPr id="4" name="Text 2"/>
          <p:cNvSpPr/>
          <p:nvPr/>
        </p:nvSpPr>
        <p:spPr>
          <a:xfrm>
            <a:off x="1396965" y="2158946"/>
            <a:ext cx="9397765" cy="317492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35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Porque no habéis recibido un espíritu de esclavitud para volver al temor, sino que habéis recibido un espíritu de adopción como hijos e hijas por el cual clamamos: “Abba, Padre.” El Espíritu mismo da testimonio con nuestro espíritu de que somos hijos de Dios.</a:t>
            </a:r>
            <a:endParaRPr lang="en-US" sz="3500" dirty="0"/>
          </a:p>
        </p:txBody>
      </p:sp>
      <p:sp>
        <p:nvSpPr>
          <p:cNvPr id="5" name="Text 3"/>
          <p:cNvSpPr/>
          <p:nvPr/>
        </p:nvSpPr>
        <p:spPr>
          <a:xfrm>
            <a:off x="1396965" y="5397365"/>
            <a:ext cx="9397765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ROMANOS 8:15-16 · OTB</a:t>
            </a:r>
            <a:endParaRPr lang="en-US" sz="15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384265" y="1904952"/>
            <a:ext cx="4571886" cy="3047924"/>
          </a:xfrm>
          <a:prstGeom prst="roundRect">
            <a:avLst>
              <a:gd name="adj" fmla="val 6250"/>
            </a:avLst>
          </a:prstGeom>
          <a:solidFill>
            <a:srgbClr val="CCC3AA"/>
          </a:solidFill>
          <a:ln w="12700">
            <a:solidFill>
              <a:srgbClr val="CCC3A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790655" y="2222444"/>
            <a:ext cx="3759106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spc="400" kern="0" dirty="0">
                <a:solidFill>
                  <a:srgbClr val="8490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ESCLAVITUD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1790655" y="2666933"/>
            <a:ext cx="3759106" cy="2095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6478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¿ya hice</a:t>
            </a:r>
            <a:endParaRPr lang="en-US" sz="36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6478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suficiente?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6235544" y="1904952"/>
            <a:ext cx="4571886" cy="3047924"/>
          </a:xfrm>
          <a:prstGeom prst="roundRect">
            <a:avLst>
              <a:gd name="adj" fmla="val 6250"/>
            </a:avLst>
          </a:prstGeom>
          <a:solidFill>
            <a:srgbClr val="103C38"/>
          </a:solidFill>
          <a:ln w="12700">
            <a:solidFill>
              <a:srgbClr val="103C38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641934" y="2222444"/>
            <a:ext cx="3759106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ADOPCIÓN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6641934" y="2666933"/>
            <a:ext cx="3759106" cy="2095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Abba,</a:t>
            </a:r>
            <a:endParaRPr lang="en-US" sz="36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Padre</a:t>
            </a:r>
            <a:endParaRPr lang="en-US" sz="3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La túnica y el anillo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por dentro.</a:t>
            </a:r>
            <a:endParaRPr lang="en-US" sz="52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BC6D2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103C38"/>
          </a:solidFill>
          <a:ln w="12700">
            <a:solidFill>
              <a:srgbClr val="103C38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D0B1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 SUYO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La obediencia.</a:t>
            </a:r>
            <a:endParaRPr lang="en-US" sz="16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1396965" y="952476"/>
            <a:ext cx="9397765" cy="120647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600" b="1" dirty="0">
                <a:solidFill>
                  <a:srgbClr val="66553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</a:t>
            </a:r>
            <a:endParaRPr lang="en-US" sz="9600" dirty="0"/>
          </a:p>
        </p:txBody>
      </p:sp>
      <p:sp>
        <p:nvSpPr>
          <p:cNvPr id="4" name="Text 2"/>
          <p:cNvSpPr/>
          <p:nvPr/>
        </p:nvSpPr>
        <p:spPr>
          <a:xfrm>
            <a:off x="1396965" y="2158946"/>
            <a:ext cx="9397765" cy="317492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35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Porque el fruto del Espíritu es amor, gozo, paz, paciencia, amabilidad, bondad, fidelidad, mansedumbre y dominio propio. … Puesto que vivimos por el Espíritu, sigamos también el ritmo del Espíritu.</a:t>
            </a:r>
            <a:endParaRPr lang="en-US" sz="3500" dirty="0"/>
          </a:p>
        </p:txBody>
      </p:sp>
      <p:sp>
        <p:nvSpPr>
          <p:cNvPr id="5" name="Text 3"/>
          <p:cNvSpPr/>
          <p:nvPr/>
        </p:nvSpPr>
        <p:spPr>
          <a:xfrm>
            <a:off x="1396965" y="5397365"/>
            <a:ext cx="9397765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GÁLATAS 5:22-23, 25 · OTB</a:t>
            </a:r>
            <a:endParaRPr lang="en-US" sz="15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El fruto es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del Espíritu.</a:t>
            </a:r>
            <a:endParaRPr lang="en-US" sz="52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SEGUIRLE EL RITMO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Haga lo siguiente.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Vea lo que Él hace crecer.</a:t>
            </a:r>
            <a:endParaRPr lang="en-US" sz="16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384265" y="1904952"/>
            <a:ext cx="4571886" cy="3047924"/>
          </a:xfrm>
          <a:prstGeom prst="roundRect">
            <a:avLst>
              <a:gd name="adj" fmla="val 6250"/>
            </a:avLst>
          </a:prstGeom>
          <a:solidFill>
            <a:srgbClr val="CCC3AA"/>
          </a:solidFill>
          <a:ln w="12700">
            <a:solidFill>
              <a:srgbClr val="CCC3A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790655" y="2222444"/>
            <a:ext cx="3759106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spc="400" kern="0" dirty="0">
                <a:solidFill>
                  <a:srgbClr val="8490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SUPERARSE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1790655" y="2666933"/>
            <a:ext cx="3759106" cy="2095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6478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llegar a ser</a:t>
            </a:r>
            <a:endParaRPr lang="en-US" sz="36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6478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aceptable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6235544" y="1904952"/>
            <a:ext cx="4571886" cy="3047924"/>
          </a:xfrm>
          <a:prstGeom prst="roundRect">
            <a:avLst>
              <a:gd name="adj" fmla="val 6250"/>
            </a:avLst>
          </a:prstGeom>
          <a:solidFill>
            <a:srgbClr val="103C38"/>
          </a:solidFill>
          <a:ln w="12700">
            <a:solidFill>
              <a:srgbClr val="103C38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641934" y="2222444"/>
            <a:ext cx="3759106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OBEDECER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6641934" y="2666933"/>
            <a:ext cx="3759106" cy="2095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ya aceptado,</a:t>
            </a:r>
            <a:endParaRPr lang="en-US" sz="36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hace lo que Él dice</a:t>
            </a:r>
            <a:endParaRPr lang="en-US" sz="36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698483" y="698483"/>
            <a:ext cx="10794730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</a:t>
            </a:r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Los hijos no se ganan la casa.</a:t>
            </a:r>
            <a:endParaRPr lang="en-US" sz="48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Viven en ella.</a:t>
            </a:r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”</a:t>
            </a:r>
            <a:endParaRPr lang="en-US" sz="480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BC6D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ESTA SEMANA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¿Qué me está diciendo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que haga?</a:t>
            </a:r>
            <a:endParaRPr lang="en-US" sz="160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PÓNGALO EN PRÁCTICA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Obedezca lo siguiente.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Porque es de Él.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952476" y="5524362"/>
            <a:ext cx="10286743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spc="500" kern="0" dirty="0">
                <a:solidFill>
                  <a:srgbClr val="8892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COMISSION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28</Slides>
  <Notes>28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</vt:vector>
  </TitlesOfParts>
  <Company>CoMission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 hijo, no un jornalero</dc:title>
  <dc:subject>PptxGenJS Presentation</dc:subject>
  <dc:creator>PptxGenJS</dc:creator>
  <cp:lastModifiedBy>PptxGenJS</cp:lastModifiedBy>
  <cp:revision>1</cp:revision>
</cp:coreProperties>
</file>