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notesMasterIdLst>
    <p:notesMasterId r:id="rId2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notesMaster" Target="notesMasters/notesMaster1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Conocer a Dios cambia la razón por la que lo buscamos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 el amor nace de conocer a Dios, la siguiente pregunta es práctica. ¿Dónde se le conoce?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respuesta es la que usted espera, en su Palabra. Pero muchos la leemos al revés.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Cuando muchos creyentes abren la Biblia, buscan instrucciones. ¿Qué debo hacer? ¿Qué debo dejar de hacer?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 una buena pregunta, y la Biblia la contesta.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Pero si es la única que hace, puede leer por años y salir sabiendo muchas reglas, y muy poco de Aquel que las dio.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Así que, antes de preguntar qué hacer, pregunte quién es Dios.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Aquí van cuatro preguntas para llevar a cualquier pasaje.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¿Qué me muestra este pasaje acerca de quién es Dios? ¿Qué revela acerca de su carácter?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¿Qué está haciendo Dios aquí, y qué me enseña eso acerca de Él?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Y, ¿estoy aprendiendo solamente qué debo hacer, o también quién es Dios?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 ya ha hecho un Estudio Bíblico de Descubrimiento, esto le va a sonar. Es el paso de Digerir, en Comer, Digerir, Crecer.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Usted come el pasaje leyéndolo, volviéndolo a leer, y contándolo de nuevo con sus palabras.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Luego lo digiere con las preguntas, y la primera siempre es: ¿qué me enseña esto de Dios?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Este capítulo solo le pide ir despacio en esa. Y crecer es la parte de Dios, no la suya.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Pruébelo ahora, con un pasaje corto de Primera de Juan, capítulo cuatro.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Así es como el amor de Dios se reveló entre nosotros: Dios envió a Su único Hijo al mundo para que vivamos por medio de Él. Esto es amor: no que nosotros hayamos amado a Dios, sino que Él nos amó y envió a Su Hijo para ser el sacrificio expiatorio por nuestros pecados.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Léalo dos veces. Cuéntelo con sus palabras. Y antes de pensar en qué hacer, pregunte qué le muestra esto de Dios.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Quédese ahí un rato.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Él se mueve primero. Da lo que más le cuesta. Y lo hace por gente que todavía no le amaba.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un Dios así sí se le puede amar.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 tiene que entender todo acerca de Dios de una vez. Escoja una cosa de Él. Su fidelidad, su paciencia, su misericordia, o su santidad.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Búsquela esta semana. Fíjese en ella en lo que lee, y en lo que vive.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Aquí va la frase para esta semana. Primero pregunto quién es Dios. Después pregunto qué hacer.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Esta semana, escoja un atributo de Dios que quiera conocer mejor, y búsquelo en su lectura cada día.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Escriba por qué conocer eso de Él le ayudaría a amarlo. Póngale día al comienzo, y cuéntele a una persona lo que encuentre.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CONOCER A DIOS CAMBIA POR QUÉ LO BUSCAMOS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¿Dónde se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 conoce?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SU PALABRA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 revés.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CÓMO LEEMOS CASI TODOS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¿Qué debo hacer?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¿Qué debo dejar?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Una buena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pregunta.</a:t>
            </a:r>
            <a:endParaRPr lang="en-US" sz="5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MUCHAS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reglas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MUY POCO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 Aquel que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las dio</a:t>
            </a:r>
            <a:endParaRPr lang="en-US" sz="3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BC6D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Primero pregunte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quién es Dios.</a:t>
            </a:r>
            <a:endParaRPr lang="en-US" sz="5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CUALQUIER PASAJE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Cuatro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preguntas.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¿Quién es Dios aquí?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¿Cómo es?</a:t>
            </a:r>
            <a:endParaRPr lang="en-US" sz="5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¿Qué está haciendo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Dios aquí?</a:t>
            </a:r>
            <a:endParaRPr lang="en-US" sz="5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SOLAMENTE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qué debo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hacer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TAMBIÉN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quién es Dios</a:t>
            </a:r>
            <a:endParaRPr lang="en-US" sz="3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9524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5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Comer → Digerir → Crecer</a:t>
            </a:r>
            <a:endParaRPr lang="en-US" sz="3500" dirty="0"/>
          </a:p>
        </p:txBody>
      </p:sp>
      <p:sp>
        <p:nvSpPr>
          <p:cNvPr id="4" name="Text 2"/>
          <p:cNvSpPr/>
          <p:nvPr/>
        </p:nvSpPr>
        <p:spPr>
          <a:xfrm>
            <a:off x="977876" y="2095448"/>
            <a:ext cx="3301917" cy="3174921"/>
          </a:xfrm>
          <a:prstGeom prst="roundRect">
            <a:avLst>
              <a:gd name="adj" fmla="val 6000"/>
            </a:avLst>
          </a:prstGeom>
          <a:solidFill>
            <a:srgbClr val="D8CCB1"/>
          </a:solidFill>
          <a:ln w="28575">
            <a:solidFill>
              <a:srgbClr val="CEC5AB"/>
            </a:solidFill>
          </a:ln>
        </p:spPr>
        <p:txBody>
          <a:bodyPr wrap="square" lIns="253994" tIns="241294" rIns="241294" bIns="253994" rtlCol="0" anchor="ctr"/>
          <a:lstStyle/>
          <a:p>
            <a:pPr algn="ctr" indent="0" marL="0">
              <a:spcAft>
                <a:spcPts val="1000"/>
              </a:spcAft>
              <a:buNone/>
            </a:pPr>
            <a:r>
              <a:rPr lang="en-US" sz="2700" b="1" spc="300" kern="0" dirty="0">
                <a:solidFill>
                  <a:srgbClr val="9CA1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COMER</a:t>
            </a:r>
            <a:endParaRPr lang="en-US" sz="2700" dirty="0"/>
          </a:p>
          <a:p>
            <a:pPr algn="ctr" indent="0" marL="0">
              <a:spcAft>
                <a:spcPts val="1000"/>
              </a:spcAft>
              <a:buNone/>
            </a:pPr>
            <a:r>
              <a:rPr lang="en-US" sz="1600" dirty="0">
                <a:solidFill>
                  <a:srgbClr val="A8A9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leer · releer · contar de nuevo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4444889" y="2095448"/>
            <a:ext cx="3301917" cy="3174921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28575">
            <a:solidFill>
              <a:srgbClr val="BC6D29"/>
            </a:solidFill>
          </a:ln>
        </p:spPr>
        <p:txBody>
          <a:bodyPr wrap="square" lIns="253994" tIns="241294" rIns="241294" bIns="253994" rtlCol="0" anchor="ctr"/>
          <a:lstStyle/>
          <a:p>
            <a:pPr algn="ctr" indent="0" marL="0">
              <a:spcAft>
                <a:spcPts val="1000"/>
              </a:spcAft>
              <a:buNone/>
            </a:pPr>
            <a:r>
              <a:rPr lang="en-US" sz="2700" b="1" spc="300" kern="0" dirty="0">
                <a:solidFill>
                  <a:srgbClr val="103C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DIGERIR</a:t>
            </a:r>
            <a:endParaRPr lang="en-US" sz="2700" dirty="0"/>
          </a:p>
          <a:p>
            <a:pPr algn="ctr" indent="0" marL="0">
              <a:spcAft>
                <a:spcPts val="1000"/>
              </a:spcAft>
              <a:buNone/>
            </a:pPr>
            <a:r>
              <a:rPr lang="en-US" sz="1600" dirty="0">
                <a:solidFill>
                  <a:srgbClr val="3859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las cuatro preguntas</a:t>
            </a:r>
            <a:endParaRPr lang="en-US" sz="2700" dirty="0"/>
          </a:p>
        </p:txBody>
      </p:sp>
      <p:sp>
        <p:nvSpPr>
          <p:cNvPr id="6" name="Text 4"/>
          <p:cNvSpPr/>
          <p:nvPr/>
        </p:nvSpPr>
        <p:spPr>
          <a:xfrm>
            <a:off x="7911902" y="2095448"/>
            <a:ext cx="3301917" cy="3174921"/>
          </a:xfrm>
          <a:prstGeom prst="roundRect">
            <a:avLst>
              <a:gd name="adj" fmla="val 6000"/>
            </a:avLst>
          </a:prstGeom>
          <a:solidFill>
            <a:srgbClr val="D8CCB1"/>
          </a:solidFill>
          <a:ln w="28575">
            <a:solidFill>
              <a:srgbClr val="CEC5AB"/>
            </a:solidFill>
          </a:ln>
        </p:spPr>
        <p:txBody>
          <a:bodyPr wrap="square" lIns="253994" tIns="241294" rIns="241294" bIns="253994" rtlCol="0" anchor="ctr"/>
          <a:lstStyle/>
          <a:p>
            <a:pPr algn="ctr" indent="0" marL="0">
              <a:spcAft>
                <a:spcPts val="1000"/>
              </a:spcAft>
              <a:buNone/>
            </a:pPr>
            <a:r>
              <a:rPr lang="en-US" sz="2700" b="1" spc="300" kern="0" dirty="0">
                <a:solidFill>
                  <a:srgbClr val="9CA1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CRECER</a:t>
            </a:r>
            <a:endParaRPr lang="en-US" sz="2700" dirty="0"/>
          </a:p>
          <a:p>
            <a:pPr algn="ctr" indent="0" marL="0">
              <a:spcAft>
                <a:spcPts val="1000"/>
              </a:spcAft>
              <a:buNone/>
            </a:pPr>
            <a:r>
              <a:rPr lang="en-US" sz="1600" dirty="0">
                <a:solidFill>
                  <a:srgbClr val="A8A9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crecimiento que Dios da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9524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5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Comerlo</a:t>
            </a:r>
            <a:endParaRPr lang="en-US" sz="3500" dirty="0"/>
          </a:p>
        </p:txBody>
      </p:sp>
      <p:sp>
        <p:nvSpPr>
          <p:cNvPr id="4" name="Text 2"/>
          <p:cNvSpPr/>
          <p:nvPr/>
        </p:nvSpPr>
        <p:spPr>
          <a:xfrm>
            <a:off x="977876" y="2095448"/>
            <a:ext cx="3301917" cy="3174921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28575">
            <a:solidFill>
              <a:srgbClr val="BC6D29"/>
            </a:solidFill>
          </a:ln>
        </p:spPr>
        <p:txBody>
          <a:bodyPr wrap="square" lIns="253994" tIns="241294" rIns="241294" bIns="253994" rtlCol="0" anchor="ctr"/>
          <a:lstStyle/>
          <a:p>
            <a:pPr algn="ctr" indent="0" marL="0">
              <a:spcAft>
                <a:spcPts val="1000"/>
              </a:spcAft>
              <a:buNone/>
            </a:pPr>
            <a:r>
              <a:rPr lang="en-US" sz="2700" b="1" spc="300" kern="0" dirty="0">
                <a:solidFill>
                  <a:srgbClr val="103C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COMER</a:t>
            </a:r>
            <a:endParaRPr lang="en-US" sz="2700" dirty="0"/>
          </a:p>
          <a:p>
            <a:pPr algn="ctr" indent="0" marL="0">
              <a:spcAft>
                <a:spcPts val="1000"/>
              </a:spcAft>
              <a:buNone/>
            </a:pPr>
            <a:r>
              <a:rPr lang="en-US" sz="1600" dirty="0">
                <a:solidFill>
                  <a:srgbClr val="3859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leer · releer · contar de nuevo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4444889" y="2095448"/>
            <a:ext cx="3301917" cy="3174921"/>
          </a:xfrm>
          <a:prstGeom prst="roundRect">
            <a:avLst>
              <a:gd name="adj" fmla="val 6000"/>
            </a:avLst>
          </a:prstGeom>
          <a:solidFill>
            <a:srgbClr val="D8CCB1"/>
          </a:solidFill>
          <a:ln w="28575">
            <a:solidFill>
              <a:srgbClr val="CEC5AB"/>
            </a:solidFill>
          </a:ln>
        </p:spPr>
        <p:txBody>
          <a:bodyPr wrap="square" lIns="253994" tIns="241294" rIns="241294" bIns="253994" rtlCol="0" anchor="ctr"/>
          <a:lstStyle/>
          <a:p>
            <a:pPr algn="ctr" indent="0" marL="0">
              <a:spcAft>
                <a:spcPts val="1000"/>
              </a:spcAft>
              <a:buNone/>
            </a:pPr>
            <a:r>
              <a:rPr lang="en-US" sz="2700" b="1" spc="300" kern="0" dirty="0">
                <a:solidFill>
                  <a:srgbClr val="9CA1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DIGERIR</a:t>
            </a:r>
            <a:endParaRPr lang="en-US" sz="2700" dirty="0"/>
          </a:p>
          <a:p>
            <a:pPr algn="ctr" indent="0" marL="0">
              <a:spcAft>
                <a:spcPts val="1000"/>
              </a:spcAft>
              <a:buNone/>
            </a:pPr>
            <a:r>
              <a:rPr lang="en-US" sz="1600" dirty="0">
                <a:solidFill>
                  <a:srgbClr val="A8A9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las cuatro preguntas</a:t>
            </a:r>
            <a:endParaRPr lang="en-US" sz="2700" dirty="0"/>
          </a:p>
        </p:txBody>
      </p:sp>
      <p:sp>
        <p:nvSpPr>
          <p:cNvPr id="6" name="Text 4"/>
          <p:cNvSpPr/>
          <p:nvPr/>
        </p:nvSpPr>
        <p:spPr>
          <a:xfrm>
            <a:off x="7911902" y="2095448"/>
            <a:ext cx="3301917" cy="3174921"/>
          </a:xfrm>
          <a:prstGeom prst="roundRect">
            <a:avLst>
              <a:gd name="adj" fmla="val 6000"/>
            </a:avLst>
          </a:prstGeom>
          <a:solidFill>
            <a:srgbClr val="D8CCB1"/>
          </a:solidFill>
          <a:ln w="28575">
            <a:solidFill>
              <a:srgbClr val="CEC5AB"/>
            </a:solidFill>
          </a:ln>
        </p:spPr>
        <p:txBody>
          <a:bodyPr wrap="square" lIns="253994" tIns="241294" rIns="241294" bIns="253994" rtlCol="0" anchor="ctr"/>
          <a:lstStyle/>
          <a:p>
            <a:pPr algn="ctr" indent="0" marL="0">
              <a:spcAft>
                <a:spcPts val="1000"/>
              </a:spcAft>
              <a:buNone/>
            </a:pPr>
            <a:r>
              <a:rPr lang="en-US" sz="2700" b="1" spc="300" kern="0" dirty="0">
                <a:solidFill>
                  <a:srgbClr val="9CA1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CRECER</a:t>
            </a:r>
            <a:endParaRPr lang="en-US" sz="2700" dirty="0"/>
          </a:p>
          <a:p>
            <a:pPr algn="ctr" indent="0" marL="0">
              <a:spcAft>
                <a:spcPts val="1000"/>
              </a:spcAft>
              <a:buNone/>
            </a:pPr>
            <a:r>
              <a:rPr lang="en-US" sz="1600" dirty="0">
                <a:solidFill>
                  <a:srgbClr val="A8A9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crecimiento que Dios da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571486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DIGERIRLO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714457" y="1269968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2476438" y="1269968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¿Qué me enseña esto de Dios?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1714457" y="2349441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714457" y="2349441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4A4D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000" dirty="0"/>
          </a:p>
        </p:txBody>
      </p:sp>
      <p:sp>
        <p:nvSpPr>
          <p:cNvPr id="8" name="Shape 6"/>
          <p:cNvSpPr/>
          <p:nvPr/>
        </p:nvSpPr>
        <p:spPr>
          <a:xfrm>
            <a:off x="1714457" y="3428914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714457" y="3428914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4A4D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000" dirty="0"/>
          </a:p>
        </p:txBody>
      </p:sp>
      <p:sp>
        <p:nvSpPr>
          <p:cNvPr id="10" name="Shape 8"/>
          <p:cNvSpPr/>
          <p:nvPr/>
        </p:nvSpPr>
        <p:spPr>
          <a:xfrm>
            <a:off x="1714457" y="4508387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714457" y="4508387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4A4D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9524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5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Dios da el crecimiento</a:t>
            </a:r>
            <a:endParaRPr lang="en-US" sz="3500" dirty="0"/>
          </a:p>
        </p:txBody>
      </p:sp>
      <p:sp>
        <p:nvSpPr>
          <p:cNvPr id="4" name="Text 2"/>
          <p:cNvSpPr/>
          <p:nvPr/>
        </p:nvSpPr>
        <p:spPr>
          <a:xfrm>
            <a:off x="977876" y="2095448"/>
            <a:ext cx="3301917" cy="3174921"/>
          </a:xfrm>
          <a:prstGeom prst="roundRect">
            <a:avLst>
              <a:gd name="adj" fmla="val 6000"/>
            </a:avLst>
          </a:prstGeom>
          <a:solidFill>
            <a:srgbClr val="D8CCB1"/>
          </a:solidFill>
          <a:ln w="28575">
            <a:solidFill>
              <a:srgbClr val="CEC5AB"/>
            </a:solidFill>
          </a:ln>
        </p:spPr>
        <p:txBody>
          <a:bodyPr wrap="square" lIns="253994" tIns="241294" rIns="241294" bIns="253994" rtlCol="0" anchor="ctr"/>
          <a:lstStyle/>
          <a:p>
            <a:pPr algn="ctr" indent="0" marL="0">
              <a:spcAft>
                <a:spcPts val="1000"/>
              </a:spcAft>
              <a:buNone/>
            </a:pPr>
            <a:r>
              <a:rPr lang="en-US" sz="2700" b="1" spc="300" kern="0" dirty="0">
                <a:solidFill>
                  <a:srgbClr val="9CA1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COMER</a:t>
            </a:r>
            <a:endParaRPr lang="en-US" sz="2700" dirty="0"/>
          </a:p>
          <a:p>
            <a:pPr algn="ctr" indent="0" marL="0">
              <a:spcAft>
                <a:spcPts val="1000"/>
              </a:spcAft>
              <a:buNone/>
            </a:pPr>
            <a:r>
              <a:rPr lang="en-US" sz="1600" dirty="0">
                <a:solidFill>
                  <a:srgbClr val="A8A9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leer · releer · contar de nuevo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4444889" y="2095448"/>
            <a:ext cx="3301917" cy="3174921"/>
          </a:xfrm>
          <a:prstGeom prst="roundRect">
            <a:avLst>
              <a:gd name="adj" fmla="val 6000"/>
            </a:avLst>
          </a:prstGeom>
          <a:solidFill>
            <a:srgbClr val="D8CCB1"/>
          </a:solidFill>
          <a:ln w="28575">
            <a:solidFill>
              <a:srgbClr val="CEC5AB"/>
            </a:solidFill>
          </a:ln>
        </p:spPr>
        <p:txBody>
          <a:bodyPr wrap="square" lIns="253994" tIns="241294" rIns="241294" bIns="253994" rtlCol="0" anchor="ctr"/>
          <a:lstStyle/>
          <a:p>
            <a:pPr algn="ctr" indent="0" marL="0">
              <a:spcAft>
                <a:spcPts val="1000"/>
              </a:spcAft>
              <a:buNone/>
            </a:pPr>
            <a:r>
              <a:rPr lang="en-US" sz="2700" b="1" spc="300" kern="0" dirty="0">
                <a:solidFill>
                  <a:srgbClr val="9CA1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DIGERIR</a:t>
            </a:r>
            <a:endParaRPr lang="en-US" sz="2700" dirty="0"/>
          </a:p>
          <a:p>
            <a:pPr algn="ctr" indent="0" marL="0">
              <a:spcAft>
                <a:spcPts val="1000"/>
              </a:spcAft>
              <a:buNone/>
            </a:pPr>
            <a:r>
              <a:rPr lang="en-US" sz="1600" dirty="0">
                <a:solidFill>
                  <a:srgbClr val="A8A9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las cuatro preguntas</a:t>
            </a:r>
            <a:endParaRPr lang="en-US" sz="2700" dirty="0"/>
          </a:p>
        </p:txBody>
      </p:sp>
      <p:sp>
        <p:nvSpPr>
          <p:cNvPr id="6" name="Text 4"/>
          <p:cNvSpPr/>
          <p:nvPr/>
        </p:nvSpPr>
        <p:spPr>
          <a:xfrm>
            <a:off x="7911902" y="2095448"/>
            <a:ext cx="3301917" cy="3174921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28575">
            <a:solidFill>
              <a:srgbClr val="BC6D29"/>
            </a:solidFill>
          </a:ln>
        </p:spPr>
        <p:txBody>
          <a:bodyPr wrap="square" lIns="253994" tIns="241294" rIns="241294" bIns="253994" rtlCol="0" anchor="ctr"/>
          <a:lstStyle/>
          <a:p>
            <a:pPr algn="ctr" indent="0" marL="0">
              <a:spcAft>
                <a:spcPts val="1000"/>
              </a:spcAft>
              <a:buNone/>
            </a:pPr>
            <a:r>
              <a:rPr lang="en-US" sz="2700" b="1" spc="300" kern="0" dirty="0">
                <a:solidFill>
                  <a:srgbClr val="103C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CRECER</a:t>
            </a:r>
            <a:endParaRPr lang="en-US" sz="2700" dirty="0"/>
          </a:p>
          <a:p>
            <a:pPr algn="ctr" indent="0" marL="0">
              <a:spcAft>
                <a:spcPts val="1000"/>
              </a:spcAft>
              <a:buNone/>
            </a:pPr>
            <a:r>
              <a:rPr lang="en-US" sz="1600" dirty="0">
                <a:solidFill>
                  <a:srgbClr val="3859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crecimiento que Dios da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PRUÉBELO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 pasaje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corto.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Así es como el amor de Dios se reveló entre nosotros: Dios envió a Su único Hijo al mundo para que vivamos por medio de Él. Esto es amor: no que nosotros hayamos amado a Dios, sino que Él nos amó y envió a Su Hijo para ser el sacrificio expiatorio por nuestros pecados.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JUAN 4:9–10 · OTB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¿Qué me muestra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esto de Dios?</a:t>
            </a:r>
            <a:endParaRPr lang="en-US" sz="5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Quédese ahí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 rato.</a:t>
            </a:r>
            <a:endParaRPr lang="en-US" sz="5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 mueve primero.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Da lo que más le cuesta.</a:t>
            </a:r>
            <a:endParaRPr lang="en-US" sz="5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BC6D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un Dios así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sí se le puede amar.</a:t>
            </a:r>
            <a:endParaRPr lang="en-US" sz="52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ATRIBUTO A LA VEZ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Fidelidad. Paciencia.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Misericordia. Santidad.</a:t>
            </a:r>
            <a:endParaRPr lang="en-US" sz="16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 lo que lee.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 lo que vive.</a:t>
            </a:r>
            <a:endParaRPr lang="en-US" sz="52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Primero pregunto quién es Dios.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Después, qué hacer.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ESTA SEMANA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 atributo.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Cada día.</a:t>
            </a:r>
            <a:endParaRPr lang="en-US" sz="16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PÓNGALO EN PRÁCTICA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Día para empezar.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Alguien a quien contarlo.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26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Conocer a Dios cambia la razón por la que lo buscamos</dc:title>
  <dc:subject>PptxGenJS Presentation</dc:subject>
  <dc:creator>PptxGenJS</dc:creator>
  <cp:lastModifiedBy>PptxGenJS</cp:lastModifiedBy>
  <cp:revision>1</cp:revision>
</cp:coreProperties>
</file>