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Día 8: ¿Hasta cuándo?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Semana dos. Puede que parte de la desilusión que usted carga no sea en realidad con la iglesia. Puede que sea con Dios.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siente la paz que antes sentía. No oye de Él como antes. Esos empujoncitos suaves que antes lo guiaban se han quedado callados.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Eso es más común de lo que cualquiera admite un domingo en la mañana. La Biblia está llena de esto. Gente de fe profunda ha pasado largas temporadas en que Dios se sentía lejos, y algunos cristianos le han llamado la noche oscura del alma.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Esta semana mira esas temporadas de silencio, la desobediencia que tal vez nunca contamos, y por qué una iglesia nueva no lo va a arreglar. Y resulta que la cura para el silencio es la misma que la cura para la herida.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El día ocho es un salmo. Es corto, y empieza justo en ese silencio.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Escuche cómo empieza. ¿Hasta cuándo, Señor? ¿Me olvidarás para siempre? ¿Hasta cuándo esconderás Tu rostro de mí?</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Mientras lee, fíjese dónde termina, y qué decide hacer el que lo escribió antes de que nada haya cambiado.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Tenga cerca las tres preguntas. ¿Qué dice esto acerca de Dios? ¿Qué dice esto acerca de las personas? Y si esto es verdad, ¿qué haría yo hoy?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Vaya a leer el Salmo trece, dos veces. Dígale a Dios con honestidad dónde está, y siga hablando con Él de todos modos. El día catorce va a conversar la semana con alguien de confianza.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03C3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SEMANA 2</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Cuando Dios guarda silencio</a:t>
            </a:r>
            <a:endParaRPr lang="en-US" sz="1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La paz. La voz.</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Los empujoncitos.</a:t>
            </a:r>
            <a:endParaRPr lang="en-US" sz="5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Está en</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buena compañía.</a:t>
            </a:r>
            <a:endParaRPr lang="en-US" sz="5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Shape 1"/>
          <p:cNvSpPr/>
          <p:nvPr/>
        </p:nvSpPr>
        <p:spPr>
          <a:xfrm>
            <a:off x="1384265" y="1904952"/>
            <a:ext cx="4571886" cy="3047924"/>
          </a:xfrm>
          <a:prstGeom prst="roundRect">
            <a:avLst>
              <a:gd name="adj" fmla="val 6250"/>
            </a:avLst>
          </a:prstGeom>
          <a:solidFill>
            <a:srgbClr val="CCC3AA"/>
          </a:solidFill>
          <a:ln w="12700">
            <a:solidFill>
              <a:srgbClr val="CCC3AA"/>
            </a:solidFill>
            <a:prstDash val="solid"/>
          </a:ln>
        </p:spPr>
      </p:sp>
      <p:sp>
        <p:nvSpPr>
          <p:cNvPr id="4" name="Text 2"/>
          <p:cNvSpPr/>
          <p:nvPr/>
        </p:nvSpPr>
        <p:spPr>
          <a:xfrm>
            <a:off x="1790655" y="2222444"/>
            <a:ext cx="3759106" cy="380990"/>
          </a:xfrm>
          <a:prstGeom prst="rect">
            <a:avLst/>
          </a:prstGeom>
          <a:noFill/>
          <a:ln/>
        </p:spPr>
        <p:txBody>
          <a:bodyPr wrap="square" rtlCol="0" anchor="ctr"/>
          <a:lstStyle/>
          <a:p>
            <a:pPr algn="l" indent="0" marL="0">
              <a:buNone/>
            </a:pPr>
            <a:r>
              <a:rPr lang="en-US" sz="1500" b="1" spc="400" kern="0" dirty="0">
                <a:solidFill>
                  <a:srgbClr val="84907E"/>
                </a:solidFill>
                <a:latin typeface="Calibri" pitchFamily="34" charset="0"/>
                <a:ea typeface="Calibri" pitchFamily="34" charset="-122"/>
                <a:cs typeface="Calibri" pitchFamily="34" charset="-120"/>
              </a:rPr>
              <a:t>EL PROBLEMA</a:t>
            </a:r>
            <a:endParaRPr lang="en-US" sz="1500" dirty="0"/>
          </a:p>
        </p:txBody>
      </p:sp>
      <p:sp>
        <p:nvSpPr>
          <p:cNvPr id="5" name="Text 3"/>
          <p:cNvSpPr/>
          <p:nvPr/>
        </p:nvSpPr>
        <p:spPr>
          <a:xfrm>
            <a:off x="1790655" y="2666933"/>
            <a:ext cx="3759106" cy="2095448"/>
          </a:xfrm>
          <a:prstGeom prst="rect">
            <a:avLst/>
          </a:prstGeom>
          <a:noFill/>
          <a:ln/>
        </p:spPr>
        <p:txBody>
          <a:bodyPr wrap="square" rtlCol="0" anchor="t"/>
          <a:lstStyle/>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Silencio.</a:t>
            </a:r>
            <a:endParaRPr lang="en-US" sz="3600" dirty="0"/>
          </a:p>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Heridas.</a:t>
            </a:r>
            <a:endParaRPr lang="en-US" sz="3600" dirty="0"/>
          </a:p>
        </p:txBody>
      </p:sp>
      <p:sp>
        <p:nvSpPr>
          <p:cNvPr id="6" name="Shape 4"/>
          <p:cNvSpPr/>
          <p:nvPr/>
        </p:nvSpPr>
        <p:spPr>
          <a:xfrm>
            <a:off x="6235544" y="1904952"/>
            <a:ext cx="4571886" cy="3047924"/>
          </a:xfrm>
          <a:prstGeom prst="roundRect">
            <a:avLst>
              <a:gd name="adj" fmla="val 6250"/>
            </a:avLst>
          </a:prstGeom>
          <a:solidFill>
            <a:srgbClr val="103C38"/>
          </a:solidFill>
          <a:ln w="12700">
            <a:solidFill>
              <a:srgbClr val="103C38"/>
            </a:solidFill>
            <a:prstDash val="solid"/>
          </a:ln>
        </p:spPr>
      </p:sp>
      <p:sp>
        <p:nvSpPr>
          <p:cNvPr id="7" name="Text 5"/>
          <p:cNvSpPr/>
          <p:nvPr/>
        </p:nvSpPr>
        <p:spPr>
          <a:xfrm>
            <a:off x="6641934" y="2222444"/>
            <a:ext cx="3759106" cy="380990"/>
          </a:xfrm>
          <a:prstGeom prst="rect">
            <a:avLst/>
          </a:prstGeom>
          <a:noFill/>
          <a:ln/>
        </p:spPr>
        <p:txBody>
          <a:bodyPr wrap="square" rtlCol="0" anchor="ctr"/>
          <a:lstStyle/>
          <a:p>
            <a:pPr algn="l" indent="0" marL="0">
              <a:buNone/>
            </a:pPr>
            <a:r>
              <a:rPr lang="en-US" sz="1500" b="1" spc="400" kern="0" dirty="0">
                <a:solidFill>
                  <a:srgbClr val="D0A84A"/>
                </a:solidFill>
                <a:latin typeface="Calibri" pitchFamily="34" charset="0"/>
                <a:ea typeface="Calibri" pitchFamily="34" charset="-122"/>
                <a:cs typeface="Calibri" pitchFamily="34" charset="-120"/>
              </a:rPr>
              <a:t>LA MISMA CURA</a:t>
            </a:r>
            <a:endParaRPr lang="en-US" sz="1500" dirty="0"/>
          </a:p>
        </p:txBody>
      </p:sp>
      <p:sp>
        <p:nvSpPr>
          <p:cNvPr id="8" name="Text 6"/>
          <p:cNvSpPr/>
          <p:nvPr/>
        </p:nvSpPr>
        <p:spPr>
          <a:xfrm>
            <a:off x="6641934" y="2666933"/>
            <a:ext cx="3759106" cy="2095448"/>
          </a:xfrm>
          <a:prstGeom prst="rect">
            <a:avLst/>
          </a:prstGeom>
          <a:noFill/>
          <a:ln/>
        </p:spPr>
        <p:txBody>
          <a:bodyPr wrap="square" rtlCol="0" anchor="t"/>
          <a:lstStyle/>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Palabra. Obediencia.</a:t>
            </a:r>
            <a:endParaRPr lang="en-US" sz="3600" dirty="0"/>
          </a:p>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Servicio.</a:t>
            </a:r>
            <a:endParaRPr lang="en-US" sz="36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Día 8: Salmo 13.</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Empieza en el silencio.</a:t>
            </a:r>
            <a:endParaRPr lang="en-US" sz="5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1396965" y="952476"/>
            <a:ext cx="9397765" cy="1206470"/>
          </a:xfrm>
          <a:prstGeom prst="rect">
            <a:avLst/>
          </a:prstGeom>
          <a:noFill/>
          <a:ln/>
        </p:spPr>
        <p:txBody>
          <a:bodyPr wrap="square" rtlCol="0" anchor="ctr"/>
          <a:lstStyle/>
          <a:p>
            <a:pPr algn="ctr" indent="0" marL="0">
              <a:buNone/>
            </a:pPr>
            <a:r>
              <a:rPr lang="en-US" sz="9600" b="1" dirty="0">
                <a:solidFill>
                  <a:srgbClr val="665531"/>
                </a:solidFill>
                <a:latin typeface="Georgia" pitchFamily="34" charset="0"/>
                <a:ea typeface="Georgia" pitchFamily="34" charset="-122"/>
                <a:cs typeface="Georgia" pitchFamily="34" charset="-120"/>
              </a:rPr>
              <a:t>“</a:t>
            </a:r>
            <a:endParaRPr lang="en-US" sz="9600" dirty="0"/>
          </a:p>
        </p:txBody>
      </p:sp>
      <p:sp>
        <p:nvSpPr>
          <p:cNvPr id="4" name="Text 2"/>
          <p:cNvSpPr/>
          <p:nvPr/>
        </p:nvSpPr>
        <p:spPr>
          <a:xfrm>
            <a:off x="1396965" y="2158946"/>
            <a:ext cx="9397765" cy="3174921"/>
          </a:xfrm>
          <a:prstGeom prst="rect">
            <a:avLst/>
          </a:prstGeom>
          <a:noFill/>
          <a:ln/>
        </p:spPr>
        <p:txBody>
          <a:bodyPr wrap="square" rtlCol="0" anchor="ctr"/>
          <a:lstStyle/>
          <a:p>
            <a:pPr algn="ctr" indent="0" marL="0">
              <a:lnSpc>
                <a:spcPct val="110000"/>
              </a:lnSpc>
              <a:buNone/>
            </a:pPr>
            <a:r>
              <a:rPr lang="en-US" sz="3500" i="1" dirty="0">
                <a:solidFill>
                  <a:srgbClr val="D8CCB1"/>
                </a:solidFill>
                <a:latin typeface="Georgia" pitchFamily="34" charset="0"/>
                <a:ea typeface="Georgia" pitchFamily="34" charset="-122"/>
                <a:cs typeface="Georgia" pitchFamily="34" charset="-120"/>
              </a:rPr>
              <a:t>¿Hasta cuándo, Señor? ¿Me olvidarás para siempre? ¿Hasta cuándo esconderás Tu rostro de mí?</a:t>
            </a:r>
            <a:endParaRPr lang="en-US" sz="3500" dirty="0"/>
          </a:p>
        </p:txBody>
      </p:sp>
      <p:sp>
        <p:nvSpPr>
          <p:cNvPr id="5" name="Text 3"/>
          <p:cNvSpPr/>
          <p:nvPr/>
        </p:nvSpPr>
        <p:spPr>
          <a:xfrm>
            <a:off x="1396965" y="5397365"/>
            <a:ext cx="9397765" cy="380990"/>
          </a:xfrm>
          <a:prstGeom prst="rect">
            <a:avLst/>
          </a:prstGeom>
          <a:noFill/>
          <a:ln/>
        </p:spPr>
        <p:txBody>
          <a:bodyPr wrap="square" rtlCol="0" anchor="ctr"/>
          <a:lstStyle/>
          <a:p>
            <a:pPr algn="ctr" indent="0" marL="0">
              <a:buNone/>
            </a:pPr>
            <a:r>
              <a:rPr lang="en-US" sz="1500" b="1" spc="400" kern="0" dirty="0">
                <a:solidFill>
                  <a:srgbClr val="D0A84A"/>
                </a:solidFill>
                <a:latin typeface="Calibri" pitchFamily="34" charset="0"/>
                <a:ea typeface="Calibri" pitchFamily="34" charset="-122"/>
                <a:cs typeface="Calibri" pitchFamily="34" charset="-120"/>
              </a:rPr>
              <a:t>SALMO 13:1 · OTB</a:t>
            </a:r>
            <a:endParaRPr lang="en-US" sz="15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¿Dónde termina?</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¿Qué decide?</a:t>
            </a:r>
            <a:endParaRPr lang="en-US" sz="5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571486"/>
            <a:ext cx="10286743" cy="380990"/>
          </a:xfrm>
          <a:prstGeom prst="rect">
            <a:avLst/>
          </a:prstGeom>
          <a:noFill/>
          <a:ln/>
        </p:spPr>
        <p:txBody>
          <a:bodyPr wrap="square" rtlCol="0" anchor="ctr"/>
          <a:lstStyle/>
          <a:p>
            <a:pPr algn="ctr" indent="0" marL="0">
              <a:buNone/>
            </a:pPr>
            <a:r>
              <a:rPr lang="en-US" sz="1600" b="1" spc="400" kern="0" dirty="0">
                <a:solidFill>
                  <a:srgbClr val="D0A84A"/>
                </a:solidFill>
                <a:latin typeface="Calibri" pitchFamily="34" charset="0"/>
                <a:ea typeface="Calibri" pitchFamily="34" charset="-122"/>
                <a:cs typeface="Calibri" pitchFamily="34" charset="-120"/>
              </a:rPr>
              <a:t>TRES PREGUNTAS</a:t>
            </a:r>
            <a:endParaRPr lang="en-US" sz="1600" dirty="0"/>
          </a:p>
        </p:txBody>
      </p:sp>
      <p:sp>
        <p:nvSpPr>
          <p:cNvPr id="4" name="Text 2"/>
          <p:cNvSpPr/>
          <p:nvPr/>
        </p:nvSpPr>
        <p:spPr>
          <a:xfrm>
            <a:off x="1714457" y="1269968"/>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1</a:t>
            </a:r>
            <a:endParaRPr lang="en-US" sz="3000" dirty="0"/>
          </a:p>
        </p:txBody>
      </p:sp>
      <p:sp>
        <p:nvSpPr>
          <p:cNvPr id="5" name="Text 3"/>
          <p:cNvSpPr/>
          <p:nvPr/>
        </p:nvSpPr>
        <p:spPr>
          <a:xfrm>
            <a:off x="2476438" y="1269968"/>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¿Qué dice esto acerca de Dios?</a:t>
            </a:r>
            <a:endParaRPr lang="en-US" sz="2800" dirty="0"/>
          </a:p>
        </p:txBody>
      </p:sp>
      <p:sp>
        <p:nvSpPr>
          <p:cNvPr id="6" name="Shape 4"/>
          <p:cNvSpPr/>
          <p:nvPr/>
        </p:nvSpPr>
        <p:spPr>
          <a:xfrm>
            <a:off x="1714457" y="2349441"/>
            <a:ext cx="8762781" cy="0"/>
          </a:xfrm>
          <a:prstGeom prst="line">
            <a:avLst/>
          </a:prstGeom>
          <a:noFill/>
          <a:ln w="19050">
            <a:solidFill>
              <a:srgbClr val="30534B"/>
            </a:solidFill>
            <a:prstDash val="solid"/>
          </a:ln>
        </p:spPr>
      </p:sp>
      <p:sp>
        <p:nvSpPr>
          <p:cNvPr id="7" name="Text 5"/>
          <p:cNvSpPr/>
          <p:nvPr/>
        </p:nvSpPr>
        <p:spPr>
          <a:xfrm>
            <a:off x="1714457" y="2349441"/>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2</a:t>
            </a:r>
            <a:endParaRPr lang="en-US" sz="3000" dirty="0"/>
          </a:p>
        </p:txBody>
      </p:sp>
      <p:sp>
        <p:nvSpPr>
          <p:cNvPr id="8" name="Text 6"/>
          <p:cNvSpPr/>
          <p:nvPr/>
        </p:nvSpPr>
        <p:spPr>
          <a:xfrm>
            <a:off x="2476438" y="2349441"/>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¿Qué dice esto acerca de las personas?</a:t>
            </a:r>
            <a:endParaRPr lang="en-US" sz="2800" dirty="0"/>
          </a:p>
        </p:txBody>
      </p:sp>
      <p:sp>
        <p:nvSpPr>
          <p:cNvPr id="9" name="Shape 7"/>
          <p:cNvSpPr/>
          <p:nvPr/>
        </p:nvSpPr>
        <p:spPr>
          <a:xfrm>
            <a:off x="1714457" y="3428914"/>
            <a:ext cx="8762781" cy="0"/>
          </a:xfrm>
          <a:prstGeom prst="line">
            <a:avLst/>
          </a:prstGeom>
          <a:noFill/>
          <a:ln w="19050">
            <a:solidFill>
              <a:srgbClr val="30534B"/>
            </a:solidFill>
            <a:prstDash val="solid"/>
          </a:ln>
        </p:spPr>
      </p:sp>
      <p:sp>
        <p:nvSpPr>
          <p:cNvPr id="10" name="Text 8"/>
          <p:cNvSpPr/>
          <p:nvPr/>
        </p:nvSpPr>
        <p:spPr>
          <a:xfrm>
            <a:off x="1714457" y="3428914"/>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3</a:t>
            </a:r>
            <a:endParaRPr lang="en-US" sz="3000" dirty="0"/>
          </a:p>
        </p:txBody>
      </p:sp>
      <p:sp>
        <p:nvSpPr>
          <p:cNvPr id="11" name="Text 9"/>
          <p:cNvSpPr/>
          <p:nvPr/>
        </p:nvSpPr>
        <p:spPr>
          <a:xfrm>
            <a:off x="2476438" y="3428914"/>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Si esto es verdad, ¿qué haría yo hoy?</a:t>
            </a:r>
            <a:endParaRPr lang="en-US" sz="2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3555911"/>
          </a:xfrm>
          <a:prstGeom prst="rect">
            <a:avLst/>
          </a:prstGeom>
          <a:noFill/>
          <a:ln/>
        </p:spPr>
        <p:txBody>
          <a:bodyPr wrap="square" rtlCol="0" anchor="b"/>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RETO DE 40 DÍAS</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Lea el Salmo 13.</a:t>
            </a:r>
            <a:endParaRPr lang="en-US" sz="1600" dirty="0"/>
          </a:p>
          <a:p>
            <a:pPr algn="ctr" indent="0" marL="0">
              <a:spcBef>
                <a:spcPts val="2000"/>
              </a:spcBef>
              <a:buNone/>
            </a:pPr>
            <a:r>
              <a:rPr lang="en-US" sz="2100" dirty="0">
                <a:solidFill>
                  <a:srgbClr val="ACAC96"/>
                </a:solidFill>
                <a:latin typeface="Calibri" pitchFamily="34" charset="0"/>
                <a:ea typeface="Calibri" pitchFamily="34" charset="-122"/>
                <a:cs typeface="Calibri" pitchFamily="34" charset="-120"/>
              </a:rPr>
              <a:t>Día 8: ¿Hasta cuándo?</a:t>
            </a:r>
            <a:endParaRPr lang="en-US" sz="1600" dirty="0"/>
          </a:p>
        </p:txBody>
      </p:sp>
      <p:sp>
        <p:nvSpPr>
          <p:cNvPr id="4" name="Text 2"/>
          <p:cNvSpPr/>
          <p:nvPr/>
        </p:nvSpPr>
        <p:spPr>
          <a:xfrm>
            <a:off x="1885903" y="4444889"/>
            <a:ext cx="8419889" cy="761981"/>
          </a:xfrm>
          <a:prstGeom prst="roundRect">
            <a:avLst>
              <a:gd name="adj" fmla="val 50000"/>
            </a:avLst>
          </a:prstGeom>
          <a:solidFill>
            <a:srgbClr val="BC6D29"/>
          </a:solidFill>
          <a:ln>
            <a:solidFill>
              <a:srgbClr val="BC6D29"/>
            </a:solidFill>
          </a:ln>
        </p:spPr>
        <p:txBody>
          <a:bodyPr wrap="square" rtlCol="0" anchor="ctr"/>
          <a:lstStyle/>
          <a:p>
            <a:pPr algn="ctr" indent="0" marL="0">
              <a:buNone/>
            </a:pPr>
            <a:r>
              <a:rPr lang="en-US" sz="2600" b="1" dirty="0">
                <a:solidFill>
                  <a:srgbClr val="FFFFFF"/>
                </a:solidFill>
                <a:latin typeface="Calibri" pitchFamily="34" charset="0"/>
                <a:ea typeface="Calibri" pitchFamily="34" charset="-122"/>
                <a:cs typeface="Calibri" pitchFamily="34" charset="-120"/>
              </a:rPr>
              <a:t>comission.cc/es/library/jesus-first</a:t>
            </a:r>
            <a:endParaRPr lang="en-US" sz="2600" dirty="0"/>
          </a:p>
        </p:txBody>
      </p:sp>
      <p:sp>
        <p:nvSpPr>
          <p:cNvPr id="5" name="Text 3"/>
          <p:cNvSpPr/>
          <p:nvPr/>
        </p:nvSpPr>
        <p:spPr>
          <a:xfrm>
            <a:off x="952476" y="5524362"/>
            <a:ext cx="10286743" cy="380990"/>
          </a:xfrm>
          <a:prstGeom prst="rect">
            <a:avLst/>
          </a:prstGeom>
          <a:noFill/>
          <a:ln/>
        </p:spPr>
        <p:txBody>
          <a:bodyPr wrap="square" rtlCol="0" anchor="ctr"/>
          <a:lstStyle/>
          <a:p>
            <a:pPr algn="ctr" indent="0" marL="0">
              <a:buNone/>
            </a:pPr>
            <a:r>
              <a:rPr lang="en-US" sz="1500" b="1" spc="500" kern="0" dirty="0">
                <a:solidFill>
                  <a:srgbClr val="889281"/>
                </a:solidFill>
                <a:latin typeface="Calibri" pitchFamily="34" charset="0"/>
                <a:ea typeface="Calibri" pitchFamily="34" charset="-122"/>
                <a:cs typeface="Calibri" pitchFamily="34" charset="-120"/>
              </a:rPr>
              <a:t>COMISSION</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CoMission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Día 8: ¿Hasta cuándo?</dc:title>
  <dc:subject>PptxGenJS Presentation</dc:subject>
  <dc:creator>PptxGenJS</dc:creator>
  <cp:lastModifiedBy>PptxGenJS</cp:lastModifiedBy>
  <cp:revision>1</cp:revision>
</cp:coreProperties>
</file>