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Lst>
  <p:notesMasterIdLst>
    <p:notesMasterId r:id="rId12"/>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notesMaster" Target="notesMasters/notesMaster1.xml"/><Relationship Id="rId13" Type="http://schemas.openxmlformats.org/officeDocument/2006/relationships/presProps" Target="presProps.xml"/><Relationship Id="rId14" Type="http://schemas.openxmlformats.org/officeDocument/2006/relationships/viewProps" Target="viewProps.xml"/><Relationship Id="rId15" Type="http://schemas.openxmlformats.org/officeDocument/2006/relationships/theme" Target="theme/theme1.xml"/><Relationship Id="rId16"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Day 29: The harvest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Day twenty-nine begins week five. This week, rediscover serving.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For four weeks you've been looking at the church and at your own heart. This week you look outward.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great deal of church service is busyness. Keeping programs running, filling slots, staying occupied. No wonder so many people are tired of it. But there's another kind of service, the kind Jesus did, and it always had people in view.</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week you'll read about a harvest, a person of peace, what one man had to give, fields ready to reap, a man sent home to tell, and a stranger who needed someone to explain what he was reading.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Same rhythm as every day. read the passage twice, retell it, ask the three questions, and do one thing.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Day twenty-nine finds Jesus walking through towns and villages. As you read, notice what He saw when He looked at the crowds, what He felt, and what He asked His disciples to pray.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Then He tells them this. The harvest is plentiful, but the workers are few.</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Keep the three questions close. What does this say about God? What does this say about people? And if this is true, what would I do today?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When you find what He asked them to pray, pray it yourself, and mean it. Go read Matthew nine, verses thirty-five to thirty-eight.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jpeg"/><Relationship Id="rId2" Type="http://schemas.openxmlformats.org/officeDocument/2006/relationships/slideLayout" Target="../slideLayouts/slideLayout1.xml"/><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103C38"/>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2191695" cy="6858000"/>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103C38"/>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952476" y="698483"/>
            <a:ext cx="10286743" cy="5333867"/>
          </a:xfrm>
          <a:prstGeom prst="rect">
            <a:avLst/>
          </a:prstGeom>
          <a:noFill/>
          <a:ln/>
        </p:spPr>
        <p:txBody>
          <a:bodyPr wrap="square" rtlCol="0" anchor="ctr"/>
          <a:lstStyle/>
          <a:p>
            <a:pPr algn="ctr" indent="0" marL="0">
              <a:spcAft>
                <a:spcPts val="1800"/>
              </a:spcAft>
              <a:buNone/>
            </a:pPr>
            <a:r>
              <a:rPr lang="en-US" sz="1600" b="1" spc="400" kern="0" dirty="0">
                <a:solidFill>
                  <a:srgbClr val="D0A84A"/>
                </a:solidFill>
                <a:latin typeface="Calibri" pitchFamily="34" charset="0"/>
                <a:ea typeface="Calibri" pitchFamily="34" charset="-122"/>
                <a:cs typeface="Calibri" pitchFamily="34" charset="-120"/>
              </a:rPr>
              <a:t>WEEK 5</a:t>
            </a:r>
            <a:endParaRPr lang="en-US" sz="1600" dirty="0"/>
          </a:p>
          <a:p>
            <a:pPr algn="ctr" indent="0" marL="0">
              <a:lnSpc>
                <a:spcPct val="100000"/>
              </a:lnSpc>
              <a:buNone/>
            </a:pPr>
            <a:r>
              <a:rPr lang="en-US" sz="5200" b="1" dirty="0">
                <a:solidFill>
                  <a:srgbClr val="D8CCB1"/>
                </a:solidFill>
                <a:latin typeface="Georgia" pitchFamily="34" charset="0"/>
                <a:ea typeface="Georgia" pitchFamily="34" charset="-122"/>
                <a:cs typeface="Georgia" pitchFamily="34" charset="-120"/>
              </a:rPr>
              <a:t>Rediscover serving</a:t>
            </a:r>
            <a:endParaRPr lang="en-US" sz="16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D8CCB1"/>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952476" y="698483"/>
            <a:ext cx="10286743" cy="5333867"/>
          </a:xfrm>
          <a:prstGeom prst="rect">
            <a:avLst/>
          </a:prstGeom>
          <a:noFill/>
          <a:ln/>
        </p:spPr>
        <p:txBody>
          <a:bodyPr wrap="square" rtlCol="0" anchor="ctr"/>
          <a:lstStyle/>
          <a:p>
            <a:pPr algn="ctr" indent="0" marL="0">
              <a:lnSpc>
                <a:spcPct val="100000"/>
              </a:lnSpc>
              <a:buNone/>
            </a:pPr>
            <a:r>
              <a:rPr lang="en-US" sz="5200" b="1" dirty="0">
                <a:solidFill>
                  <a:srgbClr val="103C38"/>
                </a:solidFill>
                <a:latin typeface="Georgia" pitchFamily="34" charset="0"/>
                <a:ea typeface="Georgia" pitchFamily="34" charset="-122"/>
                <a:cs typeface="Georgia" pitchFamily="34" charset="-120"/>
              </a:rPr>
              <a:t>Four weeks looking in.</a:t>
            </a:r>
            <a:endParaRPr lang="en-US" sz="5200" dirty="0"/>
          </a:p>
          <a:p>
            <a:pPr algn="ctr" indent="0" marL="0">
              <a:lnSpc>
                <a:spcPct val="100000"/>
              </a:lnSpc>
              <a:buNone/>
            </a:pPr>
            <a:r>
              <a:rPr lang="en-US" sz="5200" b="1" dirty="0">
                <a:solidFill>
                  <a:srgbClr val="103C38"/>
                </a:solidFill>
                <a:latin typeface="Georgia" pitchFamily="34" charset="0"/>
                <a:ea typeface="Georgia" pitchFamily="34" charset="-122"/>
                <a:cs typeface="Georgia" pitchFamily="34" charset="-120"/>
              </a:rPr>
              <a:t>Now, look out.</a:t>
            </a:r>
            <a:endParaRPr lang="en-US" sz="52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D8CCB1"/>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Shape 1"/>
          <p:cNvSpPr/>
          <p:nvPr/>
        </p:nvSpPr>
        <p:spPr>
          <a:xfrm>
            <a:off x="1384265" y="1904952"/>
            <a:ext cx="4571886" cy="3047924"/>
          </a:xfrm>
          <a:prstGeom prst="roundRect">
            <a:avLst>
              <a:gd name="adj" fmla="val 6250"/>
            </a:avLst>
          </a:prstGeom>
          <a:solidFill>
            <a:srgbClr val="CCC3AA"/>
          </a:solidFill>
          <a:ln w="12700">
            <a:solidFill>
              <a:srgbClr val="CCC3AA"/>
            </a:solidFill>
            <a:prstDash val="solid"/>
          </a:ln>
        </p:spPr>
      </p:sp>
      <p:sp>
        <p:nvSpPr>
          <p:cNvPr id="4" name="Text 2"/>
          <p:cNvSpPr/>
          <p:nvPr/>
        </p:nvSpPr>
        <p:spPr>
          <a:xfrm>
            <a:off x="1790655" y="2222444"/>
            <a:ext cx="3759106" cy="380990"/>
          </a:xfrm>
          <a:prstGeom prst="rect">
            <a:avLst/>
          </a:prstGeom>
          <a:noFill/>
          <a:ln/>
        </p:spPr>
        <p:txBody>
          <a:bodyPr wrap="square" rtlCol="0" anchor="ctr"/>
          <a:lstStyle/>
          <a:p>
            <a:pPr algn="l" indent="0" marL="0">
              <a:buNone/>
            </a:pPr>
            <a:r>
              <a:rPr lang="en-US" sz="1500" b="1" spc="400" kern="0" dirty="0">
                <a:solidFill>
                  <a:srgbClr val="84907E"/>
                </a:solidFill>
                <a:latin typeface="Calibri" pitchFamily="34" charset="0"/>
                <a:ea typeface="Calibri" pitchFamily="34" charset="-122"/>
                <a:cs typeface="Calibri" pitchFamily="34" charset="-120"/>
              </a:rPr>
              <a:t>BUSYNESS</a:t>
            </a:r>
            <a:endParaRPr lang="en-US" sz="1500" dirty="0"/>
          </a:p>
        </p:txBody>
      </p:sp>
      <p:sp>
        <p:nvSpPr>
          <p:cNvPr id="5" name="Text 3"/>
          <p:cNvSpPr/>
          <p:nvPr/>
        </p:nvSpPr>
        <p:spPr>
          <a:xfrm>
            <a:off x="1790655" y="2666933"/>
            <a:ext cx="3759106" cy="2095448"/>
          </a:xfrm>
          <a:prstGeom prst="rect">
            <a:avLst/>
          </a:prstGeom>
          <a:noFill/>
          <a:ln/>
        </p:spPr>
        <p:txBody>
          <a:bodyPr wrap="square" rtlCol="0" anchor="t"/>
          <a:lstStyle/>
          <a:p>
            <a:pPr algn="l" indent="0" marL="0">
              <a:lnSpc>
                <a:spcPct val="100000"/>
              </a:lnSpc>
              <a:buNone/>
            </a:pPr>
            <a:r>
              <a:rPr lang="en-US" sz="3600" b="1" dirty="0">
                <a:solidFill>
                  <a:srgbClr val="64786B"/>
                </a:solidFill>
                <a:latin typeface="Georgia" pitchFamily="34" charset="0"/>
                <a:ea typeface="Georgia" pitchFamily="34" charset="-122"/>
                <a:cs typeface="Georgia" pitchFamily="34" charset="-120"/>
              </a:rPr>
              <a:t>Programs running.</a:t>
            </a:r>
            <a:endParaRPr lang="en-US" sz="3600" dirty="0"/>
          </a:p>
          <a:p>
            <a:pPr algn="l" indent="0" marL="0">
              <a:lnSpc>
                <a:spcPct val="100000"/>
              </a:lnSpc>
              <a:buNone/>
            </a:pPr>
            <a:r>
              <a:rPr lang="en-US" sz="3600" b="1" dirty="0">
                <a:solidFill>
                  <a:srgbClr val="64786B"/>
                </a:solidFill>
                <a:latin typeface="Georgia" pitchFamily="34" charset="0"/>
                <a:ea typeface="Georgia" pitchFamily="34" charset="-122"/>
                <a:cs typeface="Georgia" pitchFamily="34" charset="-120"/>
              </a:rPr>
              <a:t>Slots filled.</a:t>
            </a:r>
            <a:endParaRPr lang="en-US" sz="3600" dirty="0"/>
          </a:p>
        </p:txBody>
      </p:sp>
      <p:sp>
        <p:nvSpPr>
          <p:cNvPr id="6" name="Shape 4"/>
          <p:cNvSpPr/>
          <p:nvPr/>
        </p:nvSpPr>
        <p:spPr>
          <a:xfrm>
            <a:off x="6235544" y="1904952"/>
            <a:ext cx="4571886" cy="3047924"/>
          </a:xfrm>
          <a:prstGeom prst="roundRect">
            <a:avLst>
              <a:gd name="adj" fmla="val 6250"/>
            </a:avLst>
          </a:prstGeom>
          <a:solidFill>
            <a:srgbClr val="103C38"/>
          </a:solidFill>
          <a:ln w="12700">
            <a:solidFill>
              <a:srgbClr val="103C38"/>
            </a:solidFill>
            <a:prstDash val="solid"/>
          </a:ln>
        </p:spPr>
      </p:sp>
      <p:sp>
        <p:nvSpPr>
          <p:cNvPr id="7" name="Text 5"/>
          <p:cNvSpPr/>
          <p:nvPr/>
        </p:nvSpPr>
        <p:spPr>
          <a:xfrm>
            <a:off x="6641934" y="2222444"/>
            <a:ext cx="3759106" cy="380990"/>
          </a:xfrm>
          <a:prstGeom prst="rect">
            <a:avLst/>
          </a:prstGeom>
          <a:noFill/>
          <a:ln/>
        </p:spPr>
        <p:txBody>
          <a:bodyPr wrap="square" rtlCol="0" anchor="ctr"/>
          <a:lstStyle/>
          <a:p>
            <a:pPr algn="l" indent="0" marL="0">
              <a:buNone/>
            </a:pPr>
            <a:r>
              <a:rPr lang="en-US" sz="1500" b="1" spc="400" kern="0" dirty="0">
                <a:solidFill>
                  <a:srgbClr val="D0A84A"/>
                </a:solidFill>
                <a:latin typeface="Calibri" pitchFamily="34" charset="0"/>
                <a:ea typeface="Calibri" pitchFamily="34" charset="-122"/>
                <a:cs typeface="Calibri" pitchFamily="34" charset="-120"/>
              </a:rPr>
              <a:t>JESUS'S KIND</a:t>
            </a:r>
            <a:endParaRPr lang="en-US" sz="1500" dirty="0"/>
          </a:p>
        </p:txBody>
      </p:sp>
      <p:sp>
        <p:nvSpPr>
          <p:cNvPr id="8" name="Text 6"/>
          <p:cNvSpPr/>
          <p:nvPr/>
        </p:nvSpPr>
        <p:spPr>
          <a:xfrm>
            <a:off x="6641934" y="2666933"/>
            <a:ext cx="3759106" cy="2095448"/>
          </a:xfrm>
          <a:prstGeom prst="rect">
            <a:avLst/>
          </a:prstGeom>
          <a:noFill/>
          <a:ln/>
        </p:spPr>
        <p:txBody>
          <a:bodyPr wrap="square" rtlCol="0" anchor="t"/>
          <a:lstStyle/>
          <a:p>
            <a:pPr algn="l" indent="0" marL="0">
              <a:lnSpc>
                <a:spcPct val="100000"/>
              </a:lnSpc>
              <a:buNone/>
            </a:pPr>
            <a:r>
              <a:rPr lang="en-US" sz="3600" b="1" dirty="0">
                <a:solidFill>
                  <a:srgbClr val="D8CCB1"/>
                </a:solidFill>
                <a:latin typeface="Georgia" pitchFamily="34" charset="0"/>
                <a:ea typeface="Georgia" pitchFamily="34" charset="-122"/>
                <a:cs typeface="Georgia" pitchFamily="34" charset="-120"/>
              </a:rPr>
              <a:t>Always had</a:t>
            </a:r>
            <a:endParaRPr lang="en-US" sz="3600" dirty="0"/>
          </a:p>
          <a:p>
            <a:pPr algn="l" indent="0" marL="0">
              <a:lnSpc>
                <a:spcPct val="100000"/>
              </a:lnSpc>
              <a:buNone/>
            </a:pPr>
            <a:r>
              <a:rPr lang="en-US" sz="3600" b="1" dirty="0">
                <a:solidFill>
                  <a:srgbClr val="D8CCB1"/>
                </a:solidFill>
                <a:latin typeface="Georgia" pitchFamily="34" charset="0"/>
                <a:ea typeface="Georgia" pitchFamily="34" charset="-122"/>
                <a:cs typeface="Georgia" pitchFamily="34" charset="-120"/>
              </a:rPr>
              <a:t>people in view.</a:t>
            </a:r>
            <a:endParaRPr lang="en-US" sz="36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D8CCB1"/>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952476" y="698483"/>
            <a:ext cx="10286743" cy="5333867"/>
          </a:xfrm>
          <a:prstGeom prst="rect">
            <a:avLst/>
          </a:prstGeom>
          <a:noFill/>
          <a:ln/>
        </p:spPr>
        <p:txBody>
          <a:bodyPr wrap="square" rtlCol="0" anchor="ctr"/>
          <a:lstStyle/>
          <a:p>
            <a:pPr algn="ctr" indent="0" marL="0">
              <a:lnSpc>
                <a:spcPct val="100000"/>
              </a:lnSpc>
              <a:buNone/>
            </a:pPr>
            <a:r>
              <a:rPr lang="en-US" sz="5200" b="1" dirty="0">
                <a:solidFill>
                  <a:srgbClr val="103C38"/>
                </a:solidFill>
                <a:latin typeface="Georgia" pitchFamily="34" charset="0"/>
                <a:ea typeface="Georgia" pitchFamily="34" charset="-122"/>
                <a:cs typeface="Georgia" pitchFamily="34" charset="-120"/>
              </a:rPr>
              <a:t>Serve with your eyes open</a:t>
            </a:r>
            <a:endParaRPr lang="en-US" sz="5200" dirty="0"/>
          </a:p>
          <a:p>
            <a:pPr algn="ctr" indent="0" marL="0">
              <a:lnSpc>
                <a:spcPct val="100000"/>
              </a:lnSpc>
              <a:buNone/>
            </a:pPr>
            <a:r>
              <a:rPr lang="en-US" sz="5200" b="1" dirty="0">
                <a:solidFill>
                  <a:srgbClr val="103C38"/>
                </a:solidFill>
                <a:latin typeface="Georgia" pitchFamily="34" charset="0"/>
                <a:ea typeface="Georgia" pitchFamily="34" charset="-122"/>
                <a:cs typeface="Georgia" pitchFamily="34" charset="-120"/>
              </a:rPr>
              <a:t>for people God is drawing.</a:t>
            </a:r>
            <a:endParaRPr lang="en-US" sz="52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D8CCB1"/>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952476" y="698483"/>
            <a:ext cx="10286743" cy="952476"/>
          </a:xfrm>
          <a:prstGeom prst="rect">
            <a:avLst/>
          </a:prstGeom>
          <a:noFill/>
          <a:ln/>
        </p:spPr>
        <p:txBody>
          <a:bodyPr wrap="square" rtlCol="0" anchor="ctr"/>
          <a:lstStyle/>
          <a:p>
            <a:pPr algn="ctr" indent="0" marL="0">
              <a:buNone/>
            </a:pPr>
            <a:r>
              <a:rPr lang="en-US" sz="3500" b="1" dirty="0">
                <a:solidFill>
                  <a:srgbClr val="103C38"/>
                </a:solidFill>
                <a:latin typeface="Georgia" pitchFamily="34" charset="0"/>
                <a:ea typeface="Georgia" pitchFamily="34" charset="-122"/>
                <a:cs typeface="Georgia" pitchFamily="34" charset="-120"/>
              </a:rPr>
              <a:t>Every day</a:t>
            </a:r>
            <a:endParaRPr lang="en-US" sz="3500" dirty="0"/>
          </a:p>
        </p:txBody>
      </p:sp>
      <p:sp>
        <p:nvSpPr>
          <p:cNvPr id="4" name="Text 2"/>
          <p:cNvSpPr/>
          <p:nvPr/>
        </p:nvSpPr>
        <p:spPr>
          <a:xfrm>
            <a:off x="958826" y="2095448"/>
            <a:ext cx="2444689" cy="3174921"/>
          </a:xfrm>
          <a:prstGeom prst="roundRect">
            <a:avLst>
              <a:gd name="adj" fmla="val 7792"/>
            </a:avLst>
          </a:prstGeom>
          <a:solidFill>
            <a:srgbClr val="FFFFFF"/>
          </a:solidFill>
          <a:ln w="28575">
            <a:solidFill>
              <a:srgbClr val="BC6D29"/>
            </a:solidFill>
          </a:ln>
        </p:spPr>
        <p:txBody>
          <a:bodyPr wrap="square" lIns="253994" tIns="241294" rIns="241294" bIns="253994" rtlCol="0" anchor="ctr"/>
          <a:lstStyle/>
          <a:p>
            <a:pPr algn="ctr" indent="0" marL="0">
              <a:spcAft>
                <a:spcPts val="1000"/>
              </a:spcAft>
              <a:buNone/>
            </a:pPr>
            <a:r>
              <a:rPr lang="en-US" sz="3800" b="1" dirty="0">
                <a:solidFill>
                  <a:srgbClr val="BC6D29"/>
                </a:solidFill>
                <a:latin typeface="Georgia" pitchFamily="34" charset="0"/>
                <a:ea typeface="Georgia" pitchFamily="34" charset="-122"/>
                <a:cs typeface="Georgia" pitchFamily="34" charset="-120"/>
              </a:rPr>
              <a:t>1</a:t>
            </a:r>
            <a:endParaRPr lang="en-US" sz="3800" dirty="0"/>
          </a:p>
          <a:p>
            <a:pPr algn="ctr" indent="0" marL="0">
              <a:spcAft>
                <a:spcPts val="1000"/>
              </a:spcAft>
              <a:buNone/>
            </a:pPr>
            <a:r>
              <a:rPr lang="en-US" sz="2600" b="1" dirty="0">
                <a:solidFill>
                  <a:srgbClr val="103C38"/>
                </a:solidFill>
                <a:latin typeface="Georgia" pitchFamily="34" charset="0"/>
                <a:ea typeface="Georgia" pitchFamily="34" charset="-122"/>
                <a:cs typeface="Georgia" pitchFamily="34" charset="-120"/>
              </a:rPr>
              <a:t>Read</a:t>
            </a:r>
            <a:endParaRPr lang="en-US" sz="3800" dirty="0"/>
          </a:p>
        </p:txBody>
      </p:sp>
      <p:sp>
        <p:nvSpPr>
          <p:cNvPr id="5" name="Text 3"/>
          <p:cNvSpPr/>
          <p:nvPr/>
        </p:nvSpPr>
        <p:spPr>
          <a:xfrm>
            <a:off x="3568611" y="2095448"/>
            <a:ext cx="2444689" cy="3174921"/>
          </a:xfrm>
          <a:prstGeom prst="roundRect">
            <a:avLst>
              <a:gd name="adj" fmla="val 7792"/>
            </a:avLst>
          </a:prstGeom>
          <a:solidFill>
            <a:srgbClr val="FFFFFF"/>
          </a:solidFill>
          <a:ln w="28575">
            <a:solidFill>
              <a:srgbClr val="BC6D29"/>
            </a:solidFill>
          </a:ln>
        </p:spPr>
        <p:txBody>
          <a:bodyPr wrap="square" lIns="253994" tIns="241294" rIns="241294" bIns="253994" rtlCol="0" anchor="ctr"/>
          <a:lstStyle/>
          <a:p>
            <a:pPr algn="ctr" indent="0" marL="0">
              <a:spcAft>
                <a:spcPts val="1000"/>
              </a:spcAft>
              <a:buNone/>
            </a:pPr>
            <a:r>
              <a:rPr lang="en-US" sz="3800" b="1" dirty="0">
                <a:solidFill>
                  <a:srgbClr val="BC6D29"/>
                </a:solidFill>
                <a:latin typeface="Georgia" pitchFamily="34" charset="0"/>
                <a:ea typeface="Georgia" pitchFamily="34" charset="-122"/>
                <a:cs typeface="Georgia" pitchFamily="34" charset="-120"/>
              </a:rPr>
              <a:t>2</a:t>
            </a:r>
            <a:endParaRPr lang="en-US" sz="3800" dirty="0"/>
          </a:p>
          <a:p>
            <a:pPr algn="ctr" indent="0" marL="0">
              <a:spcAft>
                <a:spcPts val="1000"/>
              </a:spcAft>
              <a:buNone/>
            </a:pPr>
            <a:r>
              <a:rPr lang="en-US" sz="2600" b="1" dirty="0">
                <a:solidFill>
                  <a:srgbClr val="103C38"/>
                </a:solidFill>
                <a:latin typeface="Georgia" pitchFamily="34" charset="0"/>
                <a:ea typeface="Georgia" pitchFamily="34" charset="-122"/>
                <a:cs typeface="Georgia" pitchFamily="34" charset="-120"/>
              </a:rPr>
              <a:t>Retell</a:t>
            </a:r>
            <a:endParaRPr lang="en-US" sz="3800" dirty="0"/>
          </a:p>
        </p:txBody>
      </p:sp>
      <p:sp>
        <p:nvSpPr>
          <p:cNvPr id="6" name="Text 4"/>
          <p:cNvSpPr/>
          <p:nvPr/>
        </p:nvSpPr>
        <p:spPr>
          <a:xfrm>
            <a:off x="6178396" y="2095448"/>
            <a:ext cx="2444689" cy="3174921"/>
          </a:xfrm>
          <a:prstGeom prst="roundRect">
            <a:avLst>
              <a:gd name="adj" fmla="val 7792"/>
            </a:avLst>
          </a:prstGeom>
          <a:solidFill>
            <a:srgbClr val="FFFFFF"/>
          </a:solidFill>
          <a:ln w="28575">
            <a:solidFill>
              <a:srgbClr val="BC6D29"/>
            </a:solidFill>
          </a:ln>
        </p:spPr>
        <p:txBody>
          <a:bodyPr wrap="square" lIns="253994" tIns="241294" rIns="241294" bIns="253994" rtlCol="0" anchor="ctr"/>
          <a:lstStyle/>
          <a:p>
            <a:pPr algn="ctr" indent="0" marL="0">
              <a:spcAft>
                <a:spcPts val="1000"/>
              </a:spcAft>
              <a:buNone/>
            </a:pPr>
            <a:r>
              <a:rPr lang="en-US" sz="3800" b="1" dirty="0">
                <a:solidFill>
                  <a:srgbClr val="BC6D29"/>
                </a:solidFill>
                <a:latin typeface="Georgia" pitchFamily="34" charset="0"/>
                <a:ea typeface="Georgia" pitchFamily="34" charset="-122"/>
                <a:cs typeface="Georgia" pitchFamily="34" charset="-120"/>
              </a:rPr>
              <a:t>3</a:t>
            </a:r>
            <a:endParaRPr lang="en-US" sz="3800" dirty="0"/>
          </a:p>
          <a:p>
            <a:pPr algn="ctr" indent="0" marL="0">
              <a:spcAft>
                <a:spcPts val="1000"/>
              </a:spcAft>
              <a:buNone/>
            </a:pPr>
            <a:r>
              <a:rPr lang="en-US" sz="2600" b="1" dirty="0">
                <a:solidFill>
                  <a:srgbClr val="103C38"/>
                </a:solidFill>
                <a:latin typeface="Georgia" pitchFamily="34" charset="0"/>
                <a:ea typeface="Georgia" pitchFamily="34" charset="-122"/>
                <a:cs typeface="Georgia" pitchFamily="34" charset="-120"/>
              </a:rPr>
              <a:t>Ask</a:t>
            </a:r>
            <a:endParaRPr lang="en-US" sz="3800" dirty="0"/>
          </a:p>
        </p:txBody>
      </p:sp>
      <p:sp>
        <p:nvSpPr>
          <p:cNvPr id="7" name="Text 5"/>
          <p:cNvSpPr/>
          <p:nvPr/>
        </p:nvSpPr>
        <p:spPr>
          <a:xfrm>
            <a:off x="8788180" y="2095448"/>
            <a:ext cx="2444689" cy="3174921"/>
          </a:xfrm>
          <a:prstGeom prst="roundRect">
            <a:avLst>
              <a:gd name="adj" fmla="val 7792"/>
            </a:avLst>
          </a:prstGeom>
          <a:solidFill>
            <a:srgbClr val="FFFFFF"/>
          </a:solidFill>
          <a:ln w="28575">
            <a:solidFill>
              <a:srgbClr val="BC6D29"/>
            </a:solidFill>
          </a:ln>
        </p:spPr>
        <p:txBody>
          <a:bodyPr wrap="square" lIns="253994" tIns="241294" rIns="241294" bIns="253994" rtlCol="0" anchor="ctr"/>
          <a:lstStyle/>
          <a:p>
            <a:pPr algn="ctr" indent="0" marL="0">
              <a:spcAft>
                <a:spcPts val="1000"/>
              </a:spcAft>
              <a:buNone/>
            </a:pPr>
            <a:r>
              <a:rPr lang="en-US" sz="3800" b="1" dirty="0">
                <a:solidFill>
                  <a:srgbClr val="BC6D29"/>
                </a:solidFill>
                <a:latin typeface="Georgia" pitchFamily="34" charset="0"/>
                <a:ea typeface="Georgia" pitchFamily="34" charset="-122"/>
                <a:cs typeface="Georgia" pitchFamily="34" charset="-120"/>
              </a:rPr>
              <a:t>4</a:t>
            </a:r>
            <a:endParaRPr lang="en-US" sz="3800" dirty="0"/>
          </a:p>
          <a:p>
            <a:pPr algn="ctr" indent="0" marL="0">
              <a:spcAft>
                <a:spcPts val="1000"/>
              </a:spcAft>
              <a:buNone/>
            </a:pPr>
            <a:r>
              <a:rPr lang="en-US" sz="2600" b="1" dirty="0">
                <a:solidFill>
                  <a:srgbClr val="103C38"/>
                </a:solidFill>
                <a:latin typeface="Georgia" pitchFamily="34" charset="0"/>
                <a:ea typeface="Georgia" pitchFamily="34" charset="-122"/>
                <a:cs typeface="Georgia" pitchFamily="34" charset="-120"/>
              </a:rPr>
              <a:t>Do</a:t>
            </a:r>
            <a:endParaRPr lang="en-US" sz="38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D8CCB1"/>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952476" y="698483"/>
            <a:ext cx="10286743" cy="5333867"/>
          </a:xfrm>
          <a:prstGeom prst="rect">
            <a:avLst/>
          </a:prstGeom>
          <a:noFill/>
          <a:ln/>
        </p:spPr>
        <p:txBody>
          <a:bodyPr wrap="square" rtlCol="0" anchor="ctr"/>
          <a:lstStyle/>
          <a:p>
            <a:pPr algn="ctr" indent="0" marL="0">
              <a:lnSpc>
                <a:spcPct val="100000"/>
              </a:lnSpc>
              <a:buNone/>
            </a:pPr>
            <a:r>
              <a:rPr lang="en-US" sz="5200" b="1" dirty="0">
                <a:solidFill>
                  <a:srgbClr val="103C38"/>
                </a:solidFill>
                <a:latin typeface="Georgia" pitchFamily="34" charset="0"/>
                <a:ea typeface="Georgia" pitchFamily="34" charset="-122"/>
                <a:cs typeface="Georgia" pitchFamily="34" charset="-120"/>
              </a:rPr>
              <a:t>Day 29: Matthew 9.</a:t>
            </a:r>
            <a:endParaRPr lang="en-US" sz="5200" dirty="0"/>
          </a:p>
          <a:p>
            <a:pPr algn="ctr" indent="0" marL="0">
              <a:lnSpc>
                <a:spcPct val="100000"/>
              </a:lnSpc>
              <a:buNone/>
            </a:pPr>
            <a:r>
              <a:rPr lang="en-US" sz="5200" b="1" dirty="0">
                <a:solidFill>
                  <a:srgbClr val="103C38"/>
                </a:solidFill>
                <a:latin typeface="Georgia" pitchFamily="34" charset="0"/>
                <a:ea typeface="Georgia" pitchFamily="34" charset="-122"/>
                <a:cs typeface="Georgia" pitchFamily="34" charset="-120"/>
              </a:rPr>
              <a:t>What did He see?</a:t>
            </a:r>
            <a:endParaRPr lang="en-US" sz="52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103C38"/>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1396965" y="952476"/>
            <a:ext cx="9397765" cy="1206470"/>
          </a:xfrm>
          <a:prstGeom prst="rect">
            <a:avLst/>
          </a:prstGeom>
          <a:noFill/>
          <a:ln/>
        </p:spPr>
        <p:txBody>
          <a:bodyPr wrap="square" rtlCol="0" anchor="ctr"/>
          <a:lstStyle/>
          <a:p>
            <a:pPr algn="ctr" indent="0" marL="0">
              <a:buNone/>
            </a:pPr>
            <a:r>
              <a:rPr lang="en-US" sz="9600" b="1" dirty="0">
                <a:solidFill>
                  <a:srgbClr val="665531"/>
                </a:solidFill>
                <a:latin typeface="Georgia" pitchFamily="34" charset="0"/>
                <a:ea typeface="Georgia" pitchFamily="34" charset="-122"/>
                <a:cs typeface="Georgia" pitchFamily="34" charset="-120"/>
              </a:rPr>
              <a:t>“</a:t>
            </a:r>
            <a:endParaRPr lang="en-US" sz="9600" dirty="0"/>
          </a:p>
        </p:txBody>
      </p:sp>
      <p:sp>
        <p:nvSpPr>
          <p:cNvPr id="4" name="Text 2"/>
          <p:cNvSpPr/>
          <p:nvPr/>
        </p:nvSpPr>
        <p:spPr>
          <a:xfrm>
            <a:off x="1396965" y="2158946"/>
            <a:ext cx="9397765" cy="3174921"/>
          </a:xfrm>
          <a:prstGeom prst="rect">
            <a:avLst/>
          </a:prstGeom>
          <a:noFill/>
          <a:ln/>
        </p:spPr>
        <p:txBody>
          <a:bodyPr wrap="square" rtlCol="0" anchor="ctr"/>
          <a:lstStyle/>
          <a:p>
            <a:pPr algn="ctr" indent="0" marL="0">
              <a:lnSpc>
                <a:spcPct val="110000"/>
              </a:lnSpc>
              <a:buNone/>
            </a:pPr>
            <a:r>
              <a:rPr lang="en-US" sz="3500" i="1" dirty="0">
                <a:solidFill>
                  <a:srgbClr val="D8CCB1"/>
                </a:solidFill>
                <a:latin typeface="Georgia" pitchFamily="34" charset="0"/>
                <a:ea typeface="Georgia" pitchFamily="34" charset="-122"/>
                <a:cs typeface="Georgia" pitchFamily="34" charset="-120"/>
              </a:rPr>
              <a:t>The harvest is plentiful, but the workers are few.</a:t>
            </a:r>
            <a:endParaRPr lang="en-US" sz="3500" dirty="0"/>
          </a:p>
        </p:txBody>
      </p:sp>
      <p:sp>
        <p:nvSpPr>
          <p:cNvPr id="5" name="Text 3"/>
          <p:cNvSpPr/>
          <p:nvPr/>
        </p:nvSpPr>
        <p:spPr>
          <a:xfrm>
            <a:off x="1396965" y="5397365"/>
            <a:ext cx="9397765" cy="380990"/>
          </a:xfrm>
          <a:prstGeom prst="rect">
            <a:avLst/>
          </a:prstGeom>
          <a:noFill/>
          <a:ln/>
        </p:spPr>
        <p:txBody>
          <a:bodyPr wrap="square" rtlCol="0" anchor="ctr"/>
          <a:lstStyle/>
          <a:p>
            <a:pPr algn="ctr" indent="0" marL="0">
              <a:buNone/>
            </a:pPr>
            <a:r>
              <a:rPr lang="en-US" sz="1500" b="1" spc="400" kern="0" dirty="0">
                <a:solidFill>
                  <a:srgbClr val="D0A84A"/>
                </a:solidFill>
                <a:latin typeface="Calibri" pitchFamily="34" charset="0"/>
                <a:ea typeface="Calibri" pitchFamily="34" charset="-122"/>
                <a:cs typeface="Calibri" pitchFamily="34" charset="-120"/>
              </a:rPr>
              <a:t>MATTHEW 9:37 · OTB</a:t>
            </a:r>
            <a:endParaRPr lang="en-US" sz="15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103C38"/>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952476" y="571486"/>
            <a:ext cx="10286743" cy="380990"/>
          </a:xfrm>
          <a:prstGeom prst="rect">
            <a:avLst/>
          </a:prstGeom>
          <a:noFill/>
          <a:ln/>
        </p:spPr>
        <p:txBody>
          <a:bodyPr wrap="square" rtlCol="0" anchor="ctr"/>
          <a:lstStyle/>
          <a:p>
            <a:pPr algn="ctr" indent="0" marL="0">
              <a:buNone/>
            </a:pPr>
            <a:r>
              <a:rPr lang="en-US" sz="1600" b="1" spc="400" kern="0" dirty="0">
                <a:solidFill>
                  <a:srgbClr val="D0A84A"/>
                </a:solidFill>
                <a:latin typeface="Calibri" pitchFamily="34" charset="0"/>
                <a:ea typeface="Calibri" pitchFamily="34" charset="-122"/>
                <a:cs typeface="Calibri" pitchFamily="34" charset="-120"/>
              </a:rPr>
              <a:t>THREE QUESTIONS</a:t>
            </a:r>
            <a:endParaRPr lang="en-US" sz="1600" dirty="0"/>
          </a:p>
        </p:txBody>
      </p:sp>
      <p:sp>
        <p:nvSpPr>
          <p:cNvPr id="4" name="Text 2"/>
          <p:cNvSpPr/>
          <p:nvPr/>
        </p:nvSpPr>
        <p:spPr>
          <a:xfrm>
            <a:off x="1714457" y="1269968"/>
            <a:ext cx="634984" cy="1079473"/>
          </a:xfrm>
          <a:prstGeom prst="rect">
            <a:avLst/>
          </a:prstGeom>
          <a:noFill/>
          <a:ln/>
        </p:spPr>
        <p:txBody>
          <a:bodyPr wrap="square" rtlCol="0" anchor="ctr"/>
          <a:lstStyle/>
          <a:p>
            <a:pPr algn="l" indent="0" marL="0">
              <a:buNone/>
            </a:pPr>
            <a:r>
              <a:rPr lang="en-US" sz="3000" b="1" dirty="0">
                <a:solidFill>
                  <a:srgbClr val="BC6D29"/>
                </a:solidFill>
                <a:latin typeface="Georgia" pitchFamily="34" charset="0"/>
                <a:ea typeface="Georgia" pitchFamily="34" charset="-122"/>
                <a:cs typeface="Georgia" pitchFamily="34" charset="-120"/>
              </a:rPr>
              <a:t>1</a:t>
            </a:r>
            <a:endParaRPr lang="en-US" sz="3000" dirty="0"/>
          </a:p>
        </p:txBody>
      </p:sp>
      <p:sp>
        <p:nvSpPr>
          <p:cNvPr id="5" name="Text 3"/>
          <p:cNvSpPr/>
          <p:nvPr/>
        </p:nvSpPr>
        <p:spPr>
          <a:xfrm>
            <a:off x="2476438" y="1269968"/>
            <a:ext cx="8000800" cy="1079473"/>
          </a:xfrm>
          <a:prstGeom prst="rect">
            <a:avLst/>
          </a:prstGeom>
          <a:noFill/>
          <a:ln/>
        </p:spPr>
        <p:txBody>
          <a:bodyPr wrap="square" rtlCol="0" anchor="ctr"/>
          <a:lstStyle/>
          <a:p>
            <a:pPr algn="l" indent="0" marL="0">
              <a:lnSpc>
                <a:spcPct val="95000"/>
              </a:lnSpc>
              <a:buNone/>
            </a:pPr>
            <a:r>
              <a:rPr lang="en-US" sz="2800" dirty="0">
                <a:solidFill>
                  <a:srgbClr val="D8CCB1"/>
                </a:solidFill>
                <a:latin typeface="Georgia" pitchFamily="34" charset="0"/>
                <a:ea typeface="Georgia" pitchFamily="34" charset="-122"/>
                <a:cs typeface="Georgia" pitchFamily="34" charset="-120"/>
              </a:rPr>
              <a:t>What does this say about God?</a:t>
            </a:r>
            <a:endParaRPr lang="en-US" sz="2800" dirty="0"/>
          </a:p>
        </p:txBody>
      </p:sp>
      <p:sp>
        <p:nvSpPr>
          <p:cNvPr id="6" name="Shape 4"/>
          <p:cNvSpPr/>
          <p:nvPr/>
        </p:nvSpPr>
        <p:spPr>
          <a:xfrm>
            <a:off x="1714457" y="2349441"/>
            <a:ext cx="8762781" cy="0"/>
          </a:xfrm>
          <a:prstGeom prst="line">
            <a:avLst/>
          </a:prstGeom>
          <a:noFill/>
          <a:ln w="19050">
            <a:solidFill>
              <a:srgbClr val="30534B"/>
            </a:solidFill>
            <a:prstDash val="solid"/>
          </a:ln>
        </p:spPr>
      </p:sp>
      <p:sp>
        <p:nvSpPr>
          <p:cNvPr id="7" name="Text 5"/>
          <p:cNvSpPr/>
          <p:nvPr/>
        </p:nvSpPr>
        <p:spPr>
          <a:xfrm>
            <a:off x="1714457" y="2349441"/>
            <a:ext cx="634984" cy="1079473"/>
          </a:xfrm>
          <a:prstGeom prst="rect">
            <a:avLst/>
          </a:prstGeom>
          <a:noFill/>
          <a:ln/>
        </p:spPr>
        <p:txBody>
          <a:bodyPr wrap="square" rtlCol="0" anchor="ctr"/>
          <a:lstStyle/>
          <a:p>
            <a:pPr algn="l" indent="0" marL="0">
              <a:buNone/>
            </a:pPr>
            <a:r>
              <a:rPr lang="en-US" sz="3000" b="1" dirty="0">
                <a:solidFill>
                  <a:srgbClr val="BC6D29"/>
                </a:solidFill>
                <a:latin typeface="Georgia" pitchFamily="34" charset="0"/>
                <a:ea typeface="Georgia" pitchFamily="34" charset="-122"/>
                <a:cs typeface="Georgia" pitchFamily="34" charset="-120"/>
              </a:rPr>
              <a:t>2</a:t>
            </a:r>
            <a:endParaRPr lang="en-US" sz="3000" dirty="0"/>
          </a:p>
        </p:txBody>
      </p:sp>
      <p:sp>
        <p:nvSpPr>
          <p:cNvPr id="8" name="Text 6"/>
          <p:cNvSpPr/>
          <p:nvPr/>
        </p:nvSpPr>
        <p:spPr>
          <a:xfrm>
            <a:off x="2476438" y="2349441"/>
            <a:ext cx="8000800" cy="1079473"/>
          </a:xfrm>
          <a:prstGeom prst="rect">
            <a:avLst/>
          </a:prstGeom>
          <a:noFill/>
          <a:ln/>
        </p:spPr>
        <p:txBody>
          <a:bodyPr wrap="square" rtlCol="0" anchor="ctr"/>
          <a:lstStyle/>
          <a:p>
            <a:pPr algn="l" indent="0" marL="0">
              <a:lnSpc>
                <a:spcPct val="95000"/>
              </a:lnSpc>
              <a:buNone/>
            </a:pPr>
            <a:r>
              <a:rPr lang="en-US" sz="2800" dirty="0">
                <a:solidFill>
                  <a:srgbClr val="D8CCB1"/>
                </a:solidFill>
                <a:latin typeface="Georgia" pitchFamily="34" charset="0"/>
                <a:ea typeface="Georgia" pitchFamily="34" charset="-122"/>
                <a:cs typeface="Georgia" pitchFamily="34" charset="-120"/>
              </a:rPr>
              <a:t>What does this say about people?</a:t>
            </a:r>
            <a:endParaRPr lang="en-US" sz="2800" dirty="0"/>
          </a:p>
        </p:txBody>
      </p:sp>
      <p:sp>
        <p:nvSpPr>
          <p:cNvPr id="9" name="Shape 7"/>
          <p:cNvSpPr/>
          <p:nvPr/>
        </p:nvSpPr>
        <p:spPr>
          <a:xfrm>
            <a:off x="1714457" y="3428914"/>
            <a:ext cx="8762781" cy="0"/>
          </a:xfrm>
          <a:prstGeom prst="line">
            <a:avLst/>
          </a:prstGeom>
          <a:noFill/>
          <a:ln w="19050">
            <a:solidFill>
              <a:srgbClr val="30534B"/>
            </a:solidFill>
            <a:prstDash val="solid"/>
          </a:ln>
        </p:spPr>
      </p:sp>
      <p:sp>
        <p:nvSpPr>
          <p:cNvPr id="10" name="Text 8"/>
          <p:cNvSpPr/>
          <p:nvPr/>
        </p:nvSpPr>
        <p:spPr>
          <a:xfrm>
            <a:off x="1714457" y="3428914"/>
            <a:ext cx="634984" cy="1079473"/>
          </a:xfrm>
          <a:prstGeom prst="rect">
            <a:avLst/>
          </a:prstGeom>
          <a:noFill/>
          <a:ln/>
        </p:spPr>
        <p:txBody>
          <a:bodyPr wrap="square" rtlCol="0" anchor="ctr"/>
          <a:lstStyle/>
          <a:p>
            <a:pPr algn="l" indent="0" marL="0">
              <a:buNone/>
            </a:pPr>
            <a:r>
              <a:rPr lang="en-US" sz="3000" b="1" dirty="0">
                <a:solidFill>
                  <a:srgbClr val="BC6D29"/>
                </a:solidFill>
                <a:latin typeface="Georgia" pitchFamily="34" charset="0"/>
                <a:ea typeface="Georgia" pitchFamily="34" charset="-122"/>
                <a:cs typeface="Georgia" pitchFamily="34" charset="-120"/>
              </a:rPr>
              <a:t>3</a:t>
            </a:r>
            <a:endParaRPr lang="en-US" sz="3000" dirty="0"/>
          </a:p>
        </p:txBody>
      </p:sp>
      <p:sp>
        <p:nvSpPr>
          <p:cNvPr id="11" name="Text 9"/>
          <p:cNvSpPr/>
          <p:nvPr/>
        </p:nvSpPr>
        <p:spPr>
          <a:xfrm>
            <a:off x="2476438" y="3428914"/>
            <a:ext cx="8000800" cy="1079473"/>
          </a:xfrm>
          <a:prstGeom prst="rect">
            <a:avLst/>
          </a:prstGeom>
          <a:noFill/>
          <a:ln/>
        </p:spPr>
        <p:txBody>
          <a:bodyPr wrap="square" rtlCol="0" anchor="ctr"/>
          <a:lstStyle/>
          <a:p>
            <a:pPr algn="l" indent="0" marL="0">
              <a:lnSpc>
                <a:spcPct val="95000"/>
              </a:lnSpc>
              <a:buNone/>
            </a:pPr>
            <a:r>
              <a:rPr lang="en-US" sz="2800" dirty="0">
                <a:solidFill>
                  <a:srgbClr val="D8CCB1"/>
                </a:solidFill>
                <a:latin typeface="Georgia" pitchFamily="34" charset="0"/>
                <a:ea typeface="Georgia" pitchFamily="34" charset="-122"/>
                <a:cs typeface="Georgia" pitchFamily="34" charset="-120"/>
              </a:rPr>
              <a:t>If this is true, what would I do today?</a:t>
            </a:r>
            <a:endParaRPr lang="en-US" sz="28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103C38"/>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952476" y="698483"/>
            <a:ext cx="10286743" cy="3555911"/>
          </a:xfrm>
          <a:prstGeom prst="rect">
            <a:avLst/>
          </a:prstGeom>
          <a:noFill/>
          <a:ln/>
        </p:spPr>
        <p:txBody>
          <a:bodyPr wrap="square" rtlCol="0" anchor="b"/>
          <a:lstStyle/>
          <a:p>
            <a:pPr algn="ctr" indent="0" marL="0">
              <a:spcAft>
                <a:spcPts val="1800"/>
              </a:spcAft>
              <a:buNone/>
            </a:pPr>
            <a:r>
              <a:rPr lang="en-US" sz="1600" b="1" spc="400" kern="0" dirty="0">
                <a:solidFill>
                  <a:srgbClr val="D0A84A"/>
                </a:solidFill>
                <a:latin typeface="Calibri" pitchFamily="34" charset="0"/>
                <a:ea typeface="Calibri" pitchFamily="34" charset="-122"/>
                <a:cs typeface="Calibri" pitchFamily="34" charset="-120"/>
              </a:rPr>
              <a:t>40-DAY CHALLENGE</a:t>
            </a:r>
            <a:endParaRPr lang="en-US" sz="1600" dirty="0"/>
          </a:p>
          <a:p>
            <a:pPr algn="ctr" indent="0" marL="0">
              <a:lnSpc>
                <a:spcPct val="100000"/>
              </a:lnSpc>
              <a:buNone/>
            </a:pPr>
            <a:r>
              <a:rPr lang="en-US" sz="5200" b="1" dirty="0">
                <a:solidFill>
                  <a:srgbClr val="D8CCB1"/>
                </a:solidFill>
                <a:latin typeface="Georgia" pitchFamily="34" charset="0"/>
                <a:ea typeface="Georgia" pitchFamily="34" charset="-122"/>
                <a:cs typeface="Georgia" pitchFamily="34" charset="-120"/>
              </a:rPr>
              <a:t>Go read Matthew 9.</a:t>
            </a:r>
            <a:endParaRPr lang="en-US" sz="1600" dirty="0"/>
          </a:p>
          <a:p>
            <a:pPr algn="ctr" indent="0" marL="0">
              <a:spcBef>
                <a:spcPts val="2000"/>
              </a:spcBef>
              <a:buNone/>
            </a:pPr>
            <a:r>
              <a:rPr lang="en-US" sz="2100" dirty="0">
                <a:solidFill>
                  <a:srgbClr val="ACAC96"/>
                </a:solidFill>
                <a:latin typeface="Calibri" pitchFamily="34" charset="0"/>
                <a:ea typeface="Calibri" pitchFamily="34" charset="-122"/>
                <a:cs typeface="Calibri" pitchFamily="34" charset="-120"/>
              </a:rPr>
              <a:t>Day 29: The harvest</a:t>
            </a:r>
            <a:endParaRPr lang="en-US" sz="1600" dirty="0"/>
          </a:p>
        </p:txBody>
      </p:sp>
      <p:sp>
        <p:nvSpPr>
          <p:cNvPr id="4" name="Text 2"/>
          <p:cNvSpPr/>
          <p:nvPr/>
        </p:nvSpPr>
        <p:spPr>
          <a:xfrm>
            <a:off x="1885903" y="4444889"/>
            <a:ext cx="8419889" cy="761981"/>
          </a:xfrm>
          <a:prstGeom prst="roundRect">
            <a:avLst>
              <a:gd name="adj" fmla="val 50000"/>
            </a:avLst>
          </a:prstGeom>
          <a:solidFill>
            <a:srgbClr val="BC6D29"/>
          </a:solidFill>
          <a:ln>
            <a:solidFill>
              <a:srgbClr val="BC6D29"/>
            </a:solidFill>
          </a:ln>
        </p:spPr>
        <p:txBody>
          <a:bodyPr wrap="square" rtlCol="0" anchor="ctr"/>
          <a:lstStyle/>
          <a:p>
            <a:pPr algn="ctr" indent="0" marL="0">
              <a:buNone/>
            </a:pPr>
            <a:r>
              <a:rPr lang="en-US" sz="2600" b="1" dirty="0">
                <a:solidFill>
                  <a:srgbClr val="FFFFFF"/>
                </a:solidFill>
                <a:latin typeface="Calibri" pitchFamily="34" charset="0"/>
                <a:ea typeface="Calibri" pitchFamily="34" charset="-122"/>
                <a:cs typeface="Calibri" pitchFamily="34" charset="-120"/>
              </a:rPr>
              <a:t>comission.cc/en/library/jesus-first</a:t>
            </a:r>
            <a:endParaRPr lang="en-US" sz="2600" dirty="0"/>
          </a:p>
        </p:txBody>
      </p:sp>
      <p:sp>
        <p:nvSpPr>
          <p:cNvPr id="5" name="Text 3"/>
          <p:cNvSpPr/>
          <p:nvPr/>
        </p:nvSpPr>
        <p:spPr>
          <a:xfrm>
            <a:off x="952476" y="5524362"/>
            <a:ext cx="10286743" cy="380990"/>
          </a:xfrm>
          <a:prstGeom prst="rect">
            <a:avLst/>
          </a:prstGeom>
          <a:noFill/>
          <a:ln/>
        </p:spPr>
        <p:txBody>
          <a:bodyPr wrap="square" rtlCol="0" anchor="ctr"/>
          <a:lstStyle/>
          <a:p>
            <a:pPr algn="ctr" indent="0" marL="0">
              <a:buNone/>
            </a:pPr>
            <a:r>
              <a:rPr lang="en-US" sz="1500" b="1" spc="500" kern="0" dirty="0">
                <a:solidFill>
                  <a:srgbClr val="889281"/>
                </a:solidFill>
                <a:latin typeface="Calibri" pitchFamily="34" charset="0"/>
                <a:ea typeface="Calibri" pitchFamily="34" charset="-122"/>
                <a:cs typeface="Calibri" pitchFamily="34" charset="-120"/>
              </a:rPr>
              <a:t>COMISSION</a:t>
            </a:r>
            <a:endParaRPr lang="en-US" sz="15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10</Slides>
  <Notes>10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10</vt:i4>
      </vt:variant>
    </vt:vector>
  </HeadingPairs>
  <TitlesOfParts>
    <vt:vector size="1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vector>
  </TitlesOfParts>
  <Company>CoMission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Day 29: The harvest</dc:title>
  <dc:subject>PptxGenJS Presentation</dc:subject>
  <dc:creator>PptxGenJS</dc:creator>
  <cp:lastModifiedBy>PptxGenJS</cp:lastModifiedBy>
  <cp:revision>1</cp:revision>
</cp:coreProperties>
</file>